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x="18288000" cy="10287000"/>
  <p:notesSz cx="6858000" cy="9144000"/>
  <p:embeddedFontLst>
    <p:embeddedFont>
      <p:font typeface="Helios" charset="1" panose="020B0504020202020204"/>
      <p:regular r:id="rId61"/>
    </p:embeddedFont>
    <p:embeddedFont>
      <p:font typeface="Helios Bold" charset="1" panose="020B0704020202020204"/>
      <p:regular r:id="rId62"/>
    </p:embeddedFont>
    <p:embeddedFont>
      <p:font typeface="Poppins Heavy" charset="1" panose="00000A00000000000000"/>
      <p:regular r:id="rId63"/>
    </p:embeddedFont>
    <p:embeddedFont>
      <p:font typeface="Montserrat Semi-Bold" charset="1" panose="00000700000000000000"/>
      <p:regular r:id="rId64"/>
    </p:embeddedFont>
    <p:embeddedFont>
      <p:font typeface="Open Sauce Heavy" charset="1" panose="00000A00000000000000"/>
      <p:regular r:id="rId65"/>
    </p:embeddedFont>
    <p:embeddedFont>
      <p:font typeface="Open Sauce Bold" charset="1" panose="00000800000000000000"/>
      <p:regular r:id="rId66"/>
    </p:embeddedFont>
    <p:embeddedFont>
      <p:font typeface="Helios Bold Italics" charset="1" panose="020B0703020202090204"/>
      <p:regular r:id="rId67"/>
    </p:embeddedFont>
    <p:embeddedFont>
      <p:font typeface="Bree Serif" charset="1" panose="02000503040000020004"/>
      <p:regular r:id="rId68"/>
    </p:embeddedFont>
    <p:embeddedFont>
      <p:font typeface="Poppins" charset="1" panose="00000500000000000000"/>
      <p:regular r:id="rId69"/>
    </p:embeddedFont>
    <p:embeddedFont>
      <p:font typeface="Open Sauce" charset="1" panose="00000500000000000000"/>
      <p:regular r:id="rId70"/>
    </p:embeddedFont>
    <p:embeddedFont>
      <p:font typeface="Poppins Bold" charset="1" panose="00000800000000000000"/>
      <p:regular r:id="rId71"/>
    </p:embeddedFont>
    <p:embeddedFont>
      <p:font typeface="Open Sans" charset="1" panose="020B0606030504020204"/>
      <p:regular r:id="rId72"/>
    </p:embeddedFont>
    <p:embeddedFont>
      <p:font typeface="League Spartan" charset="1" panose="00000800000000000000"/>
      <p:regular r:id="rId73"/>
    </p:embeddedFont>
    <p:embeddedFont>
      <p:font typeface="Open Sans Bold" charset="1" panose="020B0806030504020204"/>
      <p:regular r:id="rId74"/>
    </p:embeddedFont>
    <p:embeddedFont>
      <p:font typeface="Montserrat Bold" charset="1" panose="0000080000000000000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2" Target="../media/image29.png" Type="http://schemas.openxmlformats.org/officeDocument/2006/relationships/image"/><Relationship Id="rId3" Target="../media/image30.jpe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media/image35.png" Type="http://schemas.openxmlformats.org/officeDocument/2006/relationships/image"/><Relationship Id="rId12" Target="../media/image36.svg" Type="http://schemas.openxmlformats.org/officeDocument/2006/relationships/image"/><Relationship Id="rId13" Target="../media/image39.png" Type="http://schemas.openxmlformats.org/officeDocument/2006/relationships/image"/><Relationship Id="rId14" Target="../media/image40.svg" Type="http://schemas.openxmlformats.org/officeDocument/2006/relationships/image"/><Relationship Id="rId2" Target="../media/image37.png" Type="http://schemas.openxmlformats.org/officeDocument/2006/relationships/image"/><Relationship Id="rId3" Target="../media/image3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4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jpeg" Type="http://schemas.openxmlformats.org/officeDocument/2006/relationships/image"/><Relationship Id="rId11" Target="../media/image45.png" Type="http://schemas.openxmlformats.org/officeDocument/2006/relationships/image"/><Relationship Id="rId12" Target="../media/image46.sv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43.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jpeg" Type="http://schemas.openxmlformats.org/officeDocument/2006/relationships/image"/><Relationship Id="rId11" Target="../media/image49.jpeg" Type="http://schemas.openxmlformats.org/officeDocument/2006/relationships/image"/><Relationship Id="rId12" Target="../media/image50.pn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4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png" Type="http://schemas.openxmlformats.org/officeDocument/2006/relationships/image"/><Relationship Id="rId11" Target="../media/image53.png" Type="http://schemas.openxmlformats.org/officeDocument/2006/relationships/image"/><Relationship Id="rId12" Target="../media/image54.png" Type="http://schemas.openxmlformats.org/officeDocument/2006/relationships/image"/><Relationship Id="rId13" Target="../media/image55.pn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5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5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png" Type="http://schemas.openxmlformats.org/officeDocument/2006/relationships/image"/><Relationship Id="rId2" Target="../media/image57.jpeg" Type="http://schemas.openxmlformats.org/officeDocument/2006/relationships/image"/><Relationship Id="rId3" Target="../media/image58.jpeg" Type="http://schemas.openxmlformats.org/officeDocument/2006/relationships/image"/><Relationship Id="rId4" Target="../media/image59.jpe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6.png" Type="http://schemas.openxmlformats.org/officeDocument/2006/relationships/image"/><Relationship Id="rId12" Target="../media/image7.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 Id="rId6" Target="../media/image62.svg" Type="http://schemas.openxmlformats.org/officeDocument/2006/relationships/image"/><Relationship Id="rId7" Target="../media/image63.pn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6.png" Type="http://schemas.openxmlformats.org/officeDocument/2006/relationships/image"/><Relationship Id="rId13" Target="../media/image7.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 Id="rId6" Target="../media/image66.svg" Type="http://schemas.openxmlformats.org/officeDocument/2006/relationships/image"/><Relationship Id="rId7" Target="../media/image67.svg" Type="http://schemas.openxmlformats.org/officeDocument/2006/relationships/image"/><Relationship Id="rId8" Target="../media/image68.svg" Type="http://schemas.openxmlformats.org/officeDocument/2006/relationships/image"/><Relationship Id="rId9" Target="../media/image1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6.png" Type="http://schemas.openxmlformats.org/officeDocument/2006/relationships/image"/><Relationship Id="rId13" Target="../media/image7.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71.jpeg" Type="http://schemas.openxmlformats.org/officeDocument/2006/relationships/image"/><Relationship Id="rId7" Target="../media/image72.png" Type="http://schemas.openxmlformats.org/officeDocument/2006/relationships/image"/><Relationship Id="rId8" Target="../media/image73.svg" Type="http://schemas.openxmlformats.org/officeDocument/2006/relationships/image"/><Relationship Id="rId9" Target="../media/image1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6.png" Type="http://schemas.openxmlformats.org/officeDocument/2006/relationships/image"/><Relationship Id="rId13" Target="../media/image7.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74.png" Type="http://schemas.openxmlformats.org/officeDocument/2006/relationships/image"/><Relationship Id="rId5" Target="../media/image75.svg" Type="http://schemas.openxmlformats.org/officeDocument/2006/relationships/image"/><Relationship Id="rId6" Target="../media/image76.jpeg" Type="http://schemas.openxmlformats.org/officeDocument/2006/relationships/image"/><Relationship Id="rId7" Target="../media/image77.png" Type="http://schemas.openxmlformats.org/officeDocument/2006/relationships/image"/><Relationship Id="rId8" Target="../media/image78.svg" Type="http://schemas.openxmlformats.org/officeDocument/2006/relationships/image"/><Relationship Id="rId9" Target="../media/image1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6.png" Type="http://schemas.openxmlformats.org/officeDocument/2006/relationships/image"/><Relationship Id="rId13" Target="../media/image7.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79.png" Type="http://schemas.openxmlformats.org/officeDocument/2006/relationships/image"/><Relationship Id="rId5" Target="../media/image80.svg" Type="http://schemas.openxmlformats.org/officeDocument/2006/relationships/image"/><Relationship Id="rId6" Target="../media/image81.jpeg" Type="http://schemas.openxmlformats.org/officeDocument/2006/relationships/image"/><Relationship Id="rId7" Target="../media/image82.png" Type="http://schemas.openxmlformats.org/officeDocument/2006/relationships/image"/><Relationship Id="rId8" Target="../media/image83.svg" Type="http://schemas.openxmlformats.org/officeDocument/2006/relationships/image"/><Relationship Id="rId9" Target="../media/image1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6.png" Type="http://schemas.openxmlformats.org/officeDocument/2006/relationships/image"/><Relationship Id="rId13" Target="../media/image7.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84.png" Type="http://schemas.openxmlformats.org/officeDocument/2006/relationships/image"/><Relationship Id="rId5" Target="../media/image85.svg" Type="http://schemas.openxmlformats.org/officeDocument/2006/relationships/image"/><Relationship Id="rId6" Target="../media/image86.jpe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 Id="rId9" Target="../media/image1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89.png" Type="http://schemas.openxmlformats.org/officeDocument/2006/relationships/image"/><Relationship Id="rId5" Target="../media/image90.sv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91.jpe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svg" Type="http://schemas.openxmlformats.org/officeDocument/2006/relationships/image"/><Relationship Id="rId11" Target="../media/image101.png" Type="http://schemas.openxmlformats.org/officeDocument/2006/relationships/image"/><Relationship Id="rId12" Target="../media/image102.svg" Type="http://schemas.openxmlformats.org/officeDocument/2006/relationships/image"/><Relationship Id="rId13" Target="../media/image103.jpeg" Type="http://schemas.openxmlformats.org/officeDocument/2006/relationships/image"/><Relationship Id="rId2" Target="../media/image92.jpeg" Type="http://schemas.openxmlformats.org/officeDocument/2006/relationships/image"/><Relationship Id="rId3" Target="../media/image93.png" Type="http://schemas.openxmlformats.org/officeDocument/2006/relationships/image"/><Relationship Id="rId4" Target="../media/image94.svg" Type="http://schemas.openxmlformats.org/officeDocument/2006/relationships/image"/><Relationship Id="rId5" Target="../media/image95.png" Type="http://schemas.openxmlformats.org/officeDocument/2006/relationships/image"/><Relationship Id="rId6" Target="../media/image96.svg" Type="http://schemas.openxmlformats.org/officeDocument/2006/relationships/image"/><Relationship Id="rId7" Target="../media/image97.png" Type="http://schemas.openxmlformats.org/officeDocument/2006/relationships/image"/><Relationship Id="rId8" Target="../media/image98.svg" Type="http://schemas.openxmlformats.org/officeDocument/2006/relationships/image"/><Relationship Id="rId9" Target="../media/image99.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svg" Type="http://schemas.openxmlformats.org/officeDocument/2006/relationships/image"/><Relationship Id="rId11" Target="../media/image101.png" Type="http://schemas.openxmlformats.org/officeDocument/2006/relationships/image"/><Relationship Id="rId12" Target="../media/image102.sv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4.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jpeg" Type="http://schemas.openxmlformats.org/officeDocument/2006/relationships/image"/><Relationship Id="rId11" Target="../media/image107.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5.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svg" Type="http://schemas.openxmlformats.org/officeDocument/2006/relationships/image"/><Relationship Id="rId2" Target="../media/image110.jpeg" Type="http://schemas.openxmlformats.org/officeDocument/2006/relationships/image"/><Relationship Id="rId3" Target="../media/image95.png" Type="http://schemas.openxmlformats.org/officeDocument/2006/relationships/image"/><Relationship Id="rId4" Target="../media/image96.svg" Type="http://schemas.openxmlformats.org/officeDocument/2006/relationships/image"/><Relationship Id="rId5" Target="../media/image111.png" Type="http://schemas.openxmlformats.org/officeDocument/2006/relationships/image"/><Relationship Id="rId6" Target="../media/image112.jpeg" Type="http://schemas.openxmlformats.org/officeDocument/2006/relationships/image"/><Relationship Id="rId7" Target="../media/image113.png" Type="http://schemas.openxmlformats.org/officeDocument/2006/relationships/image"/><Relationship Id="rId8" Target="../media/image114.svg" Type="http://schemas.openxmlformats.org/officeDocument/2006/relationships/image"/><Relationship Id="rId9" Target="../media/image9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15.jpeg" Type="http://schemas.openxmlformats.org/officeDocument/2006/relationships/image"/><Relationship Id="rId12" Target="../media/image116.jpeg" Type="http://schemas.openxmlformats.org/officeDocument/2006/relationships/image"/><Relationship Id="rId13" Target="../media/image117.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8.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18.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19.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20.png" Type="http://schemas.openxmlformats.org/officeDocument/2006/relationships/image"/><Relationship Id="rId12" Target="../media/image121.svg" Type="http://schemas.openxmlformats.org/officeDocument/2006/relationships/image"/><Relationship Id="rId13" Target="../media/image122.jpeg" Type="http://schemas.openxmlformats.org/officeDocument/2006/relationships/image"/><Relationship Id="rId14" Target="../media/image123.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24.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25.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26.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27.jpeg" Type="http://schemas.openxmlformats.org/officeDocument/2006/relationships/image"/><Relationship Id="rId12" Target="../media/image128.jpeg" Type="http://schemas.openxmlformats.org/officeDocument/2006/relationships/image"/><Relationship Id="rId13" Target="../media/image129.png" Type="http://schemas.openxmlformats.org/officeDocument/2006/relationships/image"/><Relationship Id="rId14" Target="../media/image130.sv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31.png" Type="http://schemas.openxmlformats.org/officeDocument/2006/relationships/image"/><Relationship Id="rId12" Target="../media/image132.svg" Type="http://schemas.openxmlformats.org/officeDocument/2006/relationships/image"/><Relationship Id="rId13" Target="../media/image133.jpeg" Type="http://schemas.openxmlformats.org/officeDocument/2006/relationships/image"/><Relationship Id="rId14" Target="../media/image134.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35.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pn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21.svg" Type="http://schemas.openxmlformats.org/officeDocument/2006/relationships/image"/><Relationship Id="rId7" Target="../media/image2.png" Type="http://schemas.openxmlformats.org/officeDocument/2006/relationships/image"/><Relationship Id="rId8" Target="../media/image1.png" Type="http://schemas.openxmlformats.org/officeDocument/2006/relationships/image"/><Relationship Id="rId9" Target="../media/image22.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36.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37.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38.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39.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40.jpeg" Type="http://schemas.openxmlformats.org/officeDocument/2006/relationships/image"/><Relationship Id="rId12" Target="../media/image141.png" Type="http://schemas.openxmlformats.org/officeDocument/2006/relationships/image"/><Relationship Id="rId13" Target="../media/image142.svg" Type="http://schemas.openxmlformats.org/officeDocument/2006/relationships/image"/><Relationship Id="rId14" Target="../media/image143.jpeg" Type="http://schemas.openxmlformats.org/officeDocument/2006/relationships/image"/><Relationship Id="rId15" Target="../media/image144.jpeg" Type="http://schemas.openxmlformats.org/officeDocument/2006/relationships/image"/><Relationship Id="rId16" Target="../media/image145.jpeg" Type="http://schemas.openxmlformats.org/officeDocument/2006/relationships/image"/><Relationship Id="rId17" Target="../media/image146.png" Type="http://schemas.openxmlformats.org/officeDocument/2006/relationships/image"/><Relationship Id="rId18" Target="../media/image147.svg" Type="http://schemas.openxmlformats.org/officeDocument/2006/relationships/image"/><Relationship Id="rId19" Target="../media/image148.png" Type="http://schemas.openxmlformats.org/officeDocument/2006/relationships/image"/><Relationship Id="rId2" Target="../media/image27.png" Type="http://schemas.openxmlformats.org/officeDocument/2006/relationships/image"/><Relationship Id="rId20" Target="../media/image149.svg" Type="http://schemas.openxmlformats.org/officeDocument/2006/relationships/image"/><Relationship Id="rId3" Target="../media/image28.sv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108.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3.png" Type="http://schemas.openxmlformats.org/officeDocument/2006/relationships/image"/><Relationship Id="rId11" Target="../media/image154.svg" Type="http://schemas.openxmlformats.org/officeDocument/2006/relationships/image"/><Relationship Id="rId12" Target="../media/image155.png" Type="http://schemas.openxmlformats.org/officeDocument/2006/relationships/image"/><Relationship Id="rId13" Target="../media/image156.svg" Type="http://schemas.openxmlformats.org/officeDocument/2006/relationships/image"/><Relationship Id="rId14" Target="../media/image157.png" Type="http://schemas.openxmlformats.org/officeDocument/2006/relationships/image"/><Relationship Id="rId15" Target="../media/image158.svg" Type="http://schemas.openxmlformats.org/officeDocument/2006/relationships/image"/><Relationship Id="rId16" Target="../media/image6.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7.pn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 Id="rId7" Target="../media/image150.jpeg" Type="http://schemas.openxmlformats.org/officeDocument/2006/relationships/image"/><Relationship Id="rId8" Target="../media/image151.png" Type="http://schemas.openxmlformats.org/officeDocument/2006/relationships/image"/><Relationship Id="rId9" Target="../media/image15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2700000">
            <a:off x="-6708426" y="1007040"/>
            <a:ext cx="11641929" cy="11641929"/>
          </a:xfrm>
          <a:custGeom>
            <a:avLst/>
            <a:gdLst/>
            <a:ahLst/>
            <a:cxnLst/>
            <a:rect r="r" b="b" t="t" l="l"/>
            <a:pathLst>
              <a:path h="11641929" w="11641929">
                <a:moveTo>
                  <a:pt x="0" y="0"/>
                </a:moveTo>
                <a:lnTo>
                  <a:pt x="11641929" y="0"/>
                </a:lnTo>
                <a:lnTo>
                  <a:pt x="11641929" y="11641929"/>
                </a:lnTo>
                <a:lnTo>
                  <a:pt x="0" y="11641929"/>
                </a:lnTo>
                <a:lnTo>
                  <a:pt x="0" y="0"/>
                </a:lnTo>
                <a:close/>
              </a:path>
            </a:pathLst>
          </a:custGeom>
          <a:blipFill>
            <a:blip r:embed="rId2">
              <a:alphaModFix amt="6999"/>
            </a:blip>
            <a:stretch>
              <a:fillRect l="0" t="0" r="0" b="0"/>
            </a:stretch>
          </a:blipFill>
        </p:spPr>
      </p:sp>
      <p:grpSp>
        <p:nvGrpSpPr>
          <p:cNvPr name="Group 3" id="3"/>
          <p:cNvGrpSpPr/>
          <p:nvPr/>
        </p:nvGrpSpPr>
        <p:grpSpPr>
          <a:xfrm rot="-2700000">
            <a:off x="-6377009" y="1338457"/>
            <a:ext cx="10863149" cy="10863149"/>
            <a:chOff x="0" y="0"/>
            <a:chExt cx="2041549" cy="2041549"/>
          </a:xfrm>
        </p:grpSpPr>
        <p:sp>
          <p:nvSpPr>
            <p:cNvPr name="Freeform 4" id="4"/>
            <p:cNvSpPr/>
            <p:nvPr/>
          </p:nvSpPr>
          <p:spPr>
            <a:xfrm flipH="false" flipV="false" rot="0">
              <a:off x="0" y="0"/>
              <a:ext cx="2041549" cy="2041549"/>
            </a:xfrm>
            <a:custGeom>
              <a:avLst/>
              <a:gdLst/>
              <a:ahLst/>
              <a:cxnLst/>
              <a:rect r="r" b="b" t="t" l="l"/>
              <a:pathLst>
                <a:path h="2041549" w="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name="TextBox 5" id="5"/>
            <p:cNvSpPr txBox="true"/>
            <p:nvPr/>
          </p:nvSpPr>
          <p:spPr>
            <a:xfrm>
              <a:off x="0" y="-47625"/>
              <a:ext cx="2041549" cy="2089174"/>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8100000">
            <a:off x="5777215" y="8325796"/>
            <a:ext cx="5636927" cy="605970"/>
          </a:xfrm>
          <a:custGeom>
            <a:avLst/>
            <a:gdLst/>
            <a:ahLst/>
            <a:cxnLst/>
            <a:rect r="r" b="b" t="t" l="l"/>
            <a:pathLst>
              <a:path h="605970" w="5636927">
                <a:moveTo>
                  <a:pt x="0" y="0"/>
                </a:moveTo>
                <a:lnTo>
                  <a:pt x="5636927" y="0"/>
                </a:lnTo>
                <a:lnTo>
                  <a:pt x="5636927" y="605969"/>
                </a:lnTo>
                <a:lnTo>
                  <a:pt x="0" y="605969"/>
                </a:lnTo>
                <a:lnTo>
                  <a:pt x="0" y="0"/>
                </a:lnTo>
                <a:close/>
              </a:path>
            </a:pathLst>
          </a:custGeom>
          <a:blipFill>
            <a:blip r:embed="rId3"/>
            <a:stretch>
              <a:fillRect l="0" t="0" r="0" b="0"/>
            </a:stretch>
          </a:blipFill>
        </p:spPr>
      </p:sp>
      <p:grpSp>
        <p:nvGrpSpPr>
          <p:cNvPr name="Group 7" id="7"/>
          <p:cNvGrpSpPr/>
          <p:nvPr/>
        </p:nvGrpSpPr>
        <p:grpSpPr>
          <a:xfrm rot="-2700000">
            <a:off x="7495978" y="7887028"/>
            <a:ext cx="5776308" cy="3366163"/>
            <a:chOff x="0" y="0"/>
            <a:chExt cx="1721191" cy="1003030"/>
          </a:xfrm>
        </p:grpSpPr>
        <p:sp>
          <p:nvSpPr>
            <p:cNvPr name="Freeform 8" id="8"/>
            <p:cNvSpPr/>
            <p:nvPr/>
          </p:nvSpPr>
          <p:spPr>
            <a:xfrm flipH="false" flipV="false" rot="0">
              <a:off x="0" y="0"/>
              <a:ext cx="1721191" cy="1003030"/>
            </a:xfrm>
            <a:custGeom>
              <a:avLst/>
              <a:gdLst/>
              <a:ahLst/>
              <a:cxnLst/>
              <a:rect r="r" b="b" t="t" l="l"/>
              <a:pathLst>
                <a:path h="1003030" w="1721191">
                  <a:moveTo>
                    <a:pt x="0" y="0"/>
                  </a:moveTo>
                  <a:lnTo>
                    <a:pt x="1721191" y="0"/>
                  </a:lnTo>
                  <a:lnTo>
                    <a:pt x="1721191" y="1003030"/>
                  </a:lnTo>
                  <a:lnTo>
                    <a:pt x="0" y="1003030"/>
                  </a:lnTo>
                  <a:close/>
                </a:path>
              </a:pathLst>
            </a:custGeom>
            <a:solidFill>
              <a:srgbClr val="0F4984"/>
            </a:solidFill>
          </p:spPr>
        </p:sp>
        <p:sp>
          <p:nvSpPr>
            <p:cNvPr name="TextBox 9" id="9"/>
            <p:cNvSpPr txBox="true"/>
            <p:nvPr/>
          </p:nvSpPr>
          <p:spPr>
            <a:xfrm>
              <a:off x="0" y="-47625"/>
              <a:ext cx="1721191" cy="1050655"/>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2700000">
            <a:off x="3826817" y="519180"/>
            <a:ext cx="5636927" cy="605970"/>
          </a:xfrm>
          <a:custGeom>
            <a:avLst/>
            <a:gdLst/>
            <a:ahLst/>
            <a:cxnLst/>
            <a:rect r="r" b="b" t="t" l="l"/>
            <a:pathLst>
              <a:path h="605970" w="5636927">
                <a:moveTo>
                  <a:pt x="0" y="0"/>
                </a:moveTo>
                <a:lnTo>
                  <a:pt x="5636927" y="0"/>
                </a:lnTo>
                <a:lnTo>
                  <a:pt x="5636927" y="605969"/>
                </a:lnTo>
                <a:lnTo>
                  <a:pt x="0" y="605969"/>
                </a:lnTo>
                <a:lnTo>
                  <a:pt x="0" y="0"/>
                </a:lnTo>
                <a:close/>
              </a:path>
            </a:pathLst>
          </a:custGeom>
          <a:blipFill>
            <a:blip r:embed="rId3"/>
            <a:stretch>
              <a:fillRect l="0" t="0" r="0" b="0"/>
            </a:stretch>
          </a:blipFill>
        </p:spPr>
      </p:sp>
      <p:grpSp>
        <p:nvGrpSpPr>
          <p:cNvPr name="Group 11" id="11"/>
          <p:cNvGrpSpPr/>
          <p:nvPr/>
        </p:nvGrpSpPr>
        <p:grpSpPr>
          <a:xfrm rot="-8100000">
            <a:off x="6265606" y="-778255"/>
            <a:ext cx="4275519" cy="2511321"/>
            <a:chOff x="0" y="0"/>
            <a:chExt cx="1273995" cy="748309"/>
          </a:xfrm>
        </p:grpSpPr>
        <p:sp>
          <p:nvSpPr>
            <p:cNvPr name="Freeform 12" id="12"/>
            <p:cNvSpPr/>
            <p:nvPr/>
          </p:nvSpPr>
          <p:spPr>
            <a:xfrm flipH="false" flipV="false" rot="0">
              <a:off x="0" y="0"/>
              <a:ext cx="1273995" cy="748309"/>
            </a:xfrm>
            <a:custGeom>
              <a:avLst/>
              <a:gdLst/>
              <a:ahLst/>
              <a:cxnLst/>
              <a:rect r="r" b="b" t="t" l="l"/>
              <a:pathLst>
                <a:path h="748309" w="1273995">
                  <a:moveTo>
                    <a:pt x="0" y="0"/>
                  </a:moveTo>
                  <a:lnTo>
                    <a:pt x="1273995" y="0"/>
                  </a:lnTo>
                  <a:lnTo>
                    <a:pt x="1273995" y="748309"/>
                  </a:lnTo>
                  <a:lnTo>
                    <a:pt x="0" y="748309"/>
                  </a:lnTo>
                  <a:close/>
                </a:path>
              </a:pathLst>
            </a:custGeom>
            <a:solidFill>
              <a:srgbClr val="16599D"/>
            </a:solidFill>
          </p:spPr>
        </p:sp>
        <p:sp>
          <p:nvSpPr>
            <p:cNvPr name="TextBox 13" id="13"/>
            <p:cNvSpPr txBox="true"/>
            <p:nvPr/>
          </p:nvSpPr>
          <p:spPr>
            <a:xfrm>
              <a:off x="0" y="-47625"/>
              <a:ext cx="1273995" cy="795934"/>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2700000">
            <a:off x="9562903" y="-1975037"/>
            <a:ext cx="11641929" cy="11641929"/>
          </a:xfrm>
          <a:custGeom>
            <a:avLst/>
            <a:gdLst/>
            <a:ahLst/>
            <a:cxnLst/>
            <a:rect r="r" b="b" t="t" l="l"/>
            <a:pathLst>
              <a:path h="11641929" w="11641929">
                <a:moveTo>
                  <a:pt x="0" y="0"/>
                </a:moveTo>
                <a:lnTo>
                  <a:pt x="11641929" y="0"/>
                </a:lnTo>
                <a:lnTo>
                  <a:pt x="11641929" y="11641930"/>
                </a:lnTo>
                <a:lnTo>
                  <a:pt x="0" y="11641930"/>
                </a:lnTo>
                <a:lnTo>
                  <a:pt x="0" y="0"/>
                </a:lnTo>
                <a:close/>
              </a:path>
            </a:pathLst>
          </a:custGeom>
          <a:blipFill>
            <a:blip r:embed="rId2">
              <a:alphaModFix amt="58000"/>
            </a:blip>
            <a:stretch>
              <a:fillRect l="0" t="0" r="0" b="0"/>
            </a:stretch>
          </a:blipFill>
        </p:spPr>
      </p:sp>
      <p:grpSp>
        <p:nvGrpSpPr>
          <p:cNvPr name="Group 15" id="15"/>
          <p:cNvGrpSpPr/>
          <p:nvPr/>
        </p:nvGrpSpPr>
        <p:grpSpPr>
          <a:xfrm rot="-2700000">
            <a:off x="9894321" y="-1643619"/>
            <a:ext cx="10863149" cy="10863149"/>
            <a:chOff x="0" y="0"/>
            <a:chExt cx="2041549" cy="2041549"/>
          </a:xfrm>
        </p:grpSpPr>
        <p:sp>
          <p:nvSpPr>
            <p:cNvPr name="Freeform 16" id="16"/>
            <p:cNvSpPr/>
            <p:nvPr/>
          </p:nvSpPr>
          <p:spPr>
            <a:xfrm flipH="false" flipV="false" rot="0">
              <a:off x="0" y="0"/>
              <a:ext cx="2041549" cy="2041549"/>
            </a:xfrm>
            <a:custGeom>
              <a:avLst/>
              <a:gdLst/>
              <a:ahLst/>
              <a:cxnLst/>
              <a:rect r="r" b="b" t="t" l="l"/>
              <a:pathLst>
                <a:path h="2041549" w="2041549">
                  <a:moveTo>
                    <a:pt x="71268" y="0"/>
                  </a:moveTo>
                  <a:lnTo>
                    <a:pt x="1970282" y="0"/>
                  </a:lnTo>
                  <a:cubicBezTo>
                    <a:pt x="1989183" y="0"/>
                    <a:pt x="2007310" y="7509"/>
                    <a:pt x="2020675" y="20874"/>
                  </a:cubicBezTo>
                  <a:cubicBezTo>
                    <a:pt x="2034041" y="34239"/>
                    <a:pt x="2041549" y="52366"/>
                    <a:pt x="2041549" y="71268"/>
                  </a:cubicBezTo>
                  <a:lnTo>
                    <a:pt x="2041549" y="1970282"/>
                  </a:lnTo>
                  <a:cubicBezTo>
                    <a:pt x="2041549" y="2009642"/>
                    <a:pt x="2009642" y="2041549"/>
                    <a:pt x="1970282" y="2041549"/>
                  </a:cubicBezTo>
                  <a:lnTo>
                    <a:pt x="71268" y="2041549"/>
                  </a:lnTo>
                  <a:cubicBezTo>
                    <a:pt x="31908" y="2041549"/>
                    <a:pt x="0" y="2009642"/>
                    <a:pt x="0" y="1970282"/>
                  </a:cubicBezTo>
                  <a:lnTo>
                    <a:pt x="0" y="71268"/>
                  </a:lnTo>
                  <a:cubicBezTo>
                    <a:pt x="0" y="31908"/>
                    <a:pt x="31908" y="0"/>
                    <a:pt x="71268" y="0"/>
                  </a:cubicBezTo>
                  <a:close/>
                </a:path>
              </a:pathLst>
            </a:custGeom>
            <a:solidFill>
              <a:srgbClr val="FFFFFF"/>
            </a:solidFill>
          </p:spPr>
        </p:sp>
        <p:sp>
          <p:nvSpPr>
            <p:cNvPr name="TextBox 17" id="17"/>
            <p:cNvSpPr txBox="true"/>
            <p:nvPr/>
          </p:nvSpPr>
          <p:spPr>
            <a:xfrm>
              <a:off x="0" y="-47625"/>
              <a:ext cx="2041549" cy="2089174"/>
            </a:xfrm>
            <a:prstGeom prst="rect">
              <a:avLst/>
            </a:prstGeom>
          </p:spPr>
          <p:txBody>
            <a:bodyPr anchor="ctr" rtlCol="false" tIns="50800" lIns="50800" bIns="50800" rIns="50800"/>
            <a:lstStyle/>
            <a:p>
              <a:pPr algn="ctr">
                <a:lnSpc>
                  <a:spcPts val="2659"/>
                </a:lnSpc>
                <a:spcBef>
                  <a:spcPct val="0"/>
                </a:spcBef>
              </a:pPr>
            </a:p>
          </p:txBody>
        </p:sp>
      </p:grpSp>
      <p:grpSp>
        <p:nvGrpSpPr>
          <p:cNvPr name="Group 18" id="18"/>
          <p:cNvGrpSpPr/>
          <p:nvPr/>
        </p:nvGrpSpPr>
        <p:grpSpPr>
          <a:xfrm rot="0">
            <a:off x="8624254" y="-2913686"/>
            <a:ext cx="13403282" cy="13403282"/>
            <a:chOff x="0" y="0"/>
            <a:chExt cx="812800" cy="812800"/>
          </a:xfrm>
        </p:grpSpPr>
        <p:sp>
          <p:nvSpPr>
            <p:cNvPr name="Freeform 19" id="19"/>
            <p:cNvSpPr/>
            <p:nvPr/>
          </p:nvSpPr>
          <p:spPr>
            <a:xfrm flipH="false" flipV="false" rot="0">
              <a:off x="14834" y="14834"/>
              <a:ext cx="783132" cy="783132"/>
            </a:xfrm>
            <a:custGeom>
              <a:avLst/>
              <a:gdLst/>
              <a:ahLst/>
              <a:cxnLst/>
              <a:rect r="r" b="b" t="t" l="l"/>
              <a:pathLst>
                <a:path h="783132" w="783132">
                  <a:moveTo>
                    <a:pt x="416889" y="10489"/>
                  </a:moveTo>
                  <a:lnTo>
                    <a:pt x="772643" y="366243"/>
                  </a:lnTo>
                  <a:cubicBezTo>
                    <a:pt x="779359" y="372959"/>
                    <a:pt x="783132" y="382068"/>
                    <a:pt x="783132" y="391566"/>
                  </a:cubicBezTo>
                  <a:cubicBezTo>
                    <a:pt x="783132" y="401064"/>
                    <a:pt x="779359" y="410173"/>
                    <a:pt x="772643" y="416889"/>
                  </a:cubicBezTo>
                  <a:lnTo>
                    <a:pt x="416889" y="772643"/>
                  </a:lnTo>
                  <a:cubicBezTo>
                    <a:pt x="410173" y="779359"/>
                    <a:pt x="401064" y="783132"/>
                    <a:pt x="391566" y="783132"/>
                  </a:cubicBezTo>
                  <a:cubicBezTo>
                    <a:pt x="382068" y="783132"/>
                    <a:pt x="372959" y="779359"/>
                    <a:pt x="366243" y="772643"/>
                  </a:cubicBezTo>
                  <a:lnTo>
                    <a:pt x="10489" y="416889"/>
                  </a:lnTo>
                  <a:cubicBezTo>
                    <a:pt x="3773" y="410173"/>
                    <a:pt x="0" y="401064"/>
                    <a:pt x="0" y="391566"/>
                  </a:cubicBezTo>
                  <a:cubicBezTo>
                    <a:pt x="0" y="382068"/>
                    <a:pt x="3773" y="372959"/>
                    <a:pt x="10489" y="366243"/>
                  </a:cubicBezTo>
                  <a:lnTo>
                    <a:pt x="366243" y="10489"/>
                  </a:lnTo>
                  <a:cubicBezTo>
                    <a:pt x="372959" y="3773"/>
                    <a:pt x="382068" y="0"/>
                    <a:pt x="391566" y="0"/>
                  </a:cubicBezTo>
                  <a:cubicBezTo>
                    <a:pt x="401064" y="0"/>
                    <a:pt x="410173" y="3773"/>
                    <a:pt x="416889" y="10489"/>
                  </a:cubicBezTo>
                  <a:close/>
                </a:path>
              </a:pathLst>
            </a:custGeom>
            <a:blipFill>
              <a:blip r:embed="rId4"/>
              <a:stretch>
                <a:fillRect l="-22463" t="0" r="-22463" b="0"/>
              </a:stretch>
            </a:blipFill>
          </p:spPr>
        </p:sp>
      </p:grpSp>
      <p:sp>
        <p:nvSpPr>
          <p:cNvPr name="Freeform 20" id="20"/>
          <p:cNvSpPr/>
          <p:nvPr/>
        </p:nvSpPr>
        <p:spPr>
          <a:xfrm flipH="false" flipV="false" rot="8100000">
            <a:off x="7965362" y="10637768"/>
            <a:ext cx="5636927" cy="605970"/>
          </a:xfrm>
          <a:custGeom>
            <a:avLst/>
            <a:gdLst/>
            <a:ahLst/>
            <a:cxnLst/>
            <a:rect r="r" b="b" t="t" l="l"/>
            <a:pathLst>
              <a:path h="605970" w="5636927">
                <a:moveTo>
                  <a:pt x="0" y="0"/>
                </a:moveTo>
                <a:lnTo>
                  <a:pt x="5636927" y="0"/>
                </a:lnTo>
                <a:lnTo>
                  <a:pt x="5636927" y="605969"/>
                </a:lnTo>
                <a:lnTo>
                  <a:pt x="0" y="605969"/>
                </a:lnTo>
                <a:lnTo>
                  <a:pt x="0" y="0"/>
                </a:lnTo>
                <a:close/>
              </a:path>
            </a:pathLst>
          </a:custGeom>
          <a:blipFill>
            <a:blip r:embed="rId3"/>
            <a:stretch>
              <a:fillRect l="0" t="0" r="0" b="0"/>
            </a:stretch>
          </a:blipFill>
        </p:spPr>
      </p:sp>
      <p:grpSp>
        <p:nvGrpSpPr>
          <p:cNvPr name="Group 21" id="21"/>
          <p:cNvGrpSpPr/>
          <p:nvPr/>
        </p:nvGrpSpPr>
        <p:grpSpPr>
          <a:xfrm rot="-2700000">
            <a:off x="10719628" y="6615897"/>
            <a:ext cx="10211745" cy="2440924"/>
            <a:chOff x="0" y="0"/>
            <a:chExt cx="3042837" cy="727333"/>
          </a:xfrm>
        </p:grpSpPr>
        <p:sp>
          <p:nvSpPr>
            <p:cNvPr name="Freeform 22" id="22"/>
            <p:cNvSpPr/>
            <p:nvPr/>
          </p:nvSpPr>
          <p:spPr>
            <a:xfrm flipH="false" flipV="false" rot="0">
              <a:off x="0" y="0"/>
              <a:ext cx="3042837" cy="727333"/>
            </a:xfrm>
            <a:custGeom>
              <a:avLst/>
              <a:gdLst/>
              <a:ahLst/>
              <a:cxnLst/>
              <a:rect r="r" b="b" t="t" l="l"/>
              <a:pathLst>
                <a:path h="727333" w="3042837">
                  <a:moveTo>
                    <a:pt x="0" y="0"/>
                  </a:moveTo>
                  <a:lnTo>
                    <a:pt x="3042837" y="0"/>
                  </a:lnTo>
                  <a:lnTo>
                    <a:pt x="3042837" y="727333"/>
                  </a:lnTo>
                  <a:lnTo>
                    <a:pt x="0" y="727333"/>
                  </a:lnTo>
                  <a:close/>
                </a:path>
              </a:pathLst>
            </a:custGeom>
            <a:solidFill>
              <a:srgbClr val="16599D"/>
            </a:solidFill>
          </p:spPr>
        </p:sp>
        <p:sp>
          <p:nvSpPr>
            <p:cNvPr name="TextBox 23" id="23"/>
            <p:cNvSpPr txBox="true"/>
            <p:nvPr/>
          </p:nvSpPr>
          <p:spPr>
            <a:xfrm>
              <a:off x="0" y="-47625"/>
              <a:ext cx="3042837" cy="774958"/>
            </a:xfrm>
            <a:prstGeom prst="rect">
              <a:avLst/>
            </a:prstGeom>
          </p:spPr>
          <p:txBody>
            <a:bodyPr anchor="ctr" rtlCol="false" tIns="50800" lIns="50800" bIns="50800" rIns="50800"/>
            <a:lstStyle/>
            <a:p>
              <a:pPr algn="ctr">
                <a:lnSpc>
                  <a:spcPts val="2659"/>
                </a:lnSpc>
                <a:spcBef>
                  <a:spcPct val="0"/>
                </a:spcBef>
              </a:pPr>
            </a:p>
          </p:txBody>
        </p:sp>
      </p:grpSp>
      <p:sp>
        <p:nvSpPr>
          <p:cNvPr name="Freeform 24" id="24"/>
          <p:cNvSpPr/>
          <p:nvPr/>
        </p:nvSpPr>
        <p:spPr>
          <a:xfrm flipH="false" flipV="false" rot="8100000">
            <a:off x="13721104" y="8138017"/>
            <a:ext cx="5636927" cy="605970"/>
          </a:xfrm>
          <a:custGeom>
            <a:avLst/>
            <a:gdLst/>
            <a:ahLst/>
            <a:cxnLst/>
            <a:rect r="r" b="b" t="t" l="l"/>
            <a:pathLst>
              <a:path h="605970" w="5636927">
                <a:moveTo>
                  <a:pt x="0" y="0"/>
                </a:moveTo>
                <a:lnTo>
                  <a:pt x="5636926" y="0"/>
                </a:lnTo>
                <a:lnTo>
                  <a:pt x="5636926" y="605970"/>
                </a:lnTo>
                <a:lnTo>
                  <a:pt x="0" y="605970"/>
                </a:lnTo>
                <a:lnTo>
                  <a:pt x="0" y="0"/>
                </a:lnTo>
                <a:close/>
              </a:path>
            </a:pathLst>
          </a:custGeom>
          <a:blipFill>
            <a:blip r:embed="rId3"/>
            <a:stretch>
              <a:fillRect l="0" t="0" r="0" b="0"/>
            </a:stretch>
          </a:blipFill>
        </p:spPr>
      </p:sp>
      <p:grpSp>
        <p:nvGrpSpPr>
          <p:cNvPr name="Group 25" id="25"/>
          <p:cNvGrpSpPr/>
          <p:nvPr/>
        </p:nvGrpSpPr>
        <p:grpSpPr>
          <a:xfrm rot="-2700000">
            <a:off x="14773604" y="8138004"/>
            <a:ext cx="5641848" cy="2550578"/>
            <a:chOff x="0" y="0"/>
            <a:chExt cx="1681125" cy="760006"/>
          </a:xfrm>
        </p:grpSpPr>
        <p:sp>
          <p:nvSpPr>
            <p:cNvPr name="Freeform 26" id="26"/>
            <p:cNvSpPr/>
            <p:nvPr/>
          </p:nvSpPr>
          <p:spPr>
            <a:xfrm flipH="false" flipV="false" rot="0">
              <a:off x="0" y="0"/>
              <a:ext cx="1681125" cy="760006"/>
            </a:xfrm>
            <a:custGeom>
              <a:avLst/>
              <a:gdLst/>
              <a:ahLst/>
              <a:cxnLst/>
              <a:rect r="r" b="b" t="t" l="l"/>
              <a:pathLst>
                <a:path h="760006" w="1681125">
                  <a:moveTo>
                    <a:pt x="0" y="0"/>
                  </a:moveTo>
                  <a:lnTo>
                    <a:pt x="1681125" y="0"/>
                  </a:lnTo>
                  <a:lnTo>
                    <a:pt x="1681125" y="760006"/>
                  </a:lnTo>
                  <a:lnTo>
                    <a:pt x="0" y="760006"/>
                  </a:lnTo>
                  <a:close/>
                </a:path>
              </a:pathLst>
            </a:custGeom>
            <a:solidFill>
              <a:srgbClr val="2978C8"/>
            </a:solidFill>
          </p:spPr>
        </p:sp>
        <p:sp>
          <p:nvSpPr>
            <p:cNvPr name="TextBox 27" id="27"/>
            <p:cNvSpPr txBox="true"/>
            <p:nvPr/>
          </p:nvSpPr>
          <p:spPr>
            <a:xfrm>
              <a:off x="0" y="-47625"/>
              <a:ext cx="1681125" cy="807631"/>
            </a:xfrm>
            <a:prstGeom prst="rect">
              <a:avLst/>
            </a:prstGeom>
          </p:spPr>
          <p:txBody>
            <a:bodyPr anchor="ctr" rtlCol="false" tIns="50800" lIns="50800" bIns="50800" rIns="50800"/>
            <a:lstStyle/>
            <a:p>
              <a:pPr algn="ctr">
                <a:lnSpc>
                  <a:spcPts val="2659"/>
                </a:lnSpc>
                <a:spcBef>
                  <a:spcPct val="0"/>
                </a:spcBef>
              </a:pPr>
            </a:p>
          </p:txBody>
        </p:sp>
      </p:grpSp>
      <p:grpSp>
        <p:nvGrpSpPr>
          <p:cNvPr name="Group 28" id="28"/>
          <p:cNvGrpSpPr/>
          <p:nvPr/>
        </p:nvGrpSpPr>
        <p:grpSpPr>
          <a:xfrm rot="-10800000">
            <a:off x="1028700" y="6634124"/>
            <a:ext cx="934250" cy="106173"/>
            <a:chOff x="0" y="0"/>
            <a:chExt cx="278383" cy="31637"/>
          </a:xfrm>
        </p:grpSpPr>
        <p:sp>
          <p:nvSpPr>
            <p:cNvPr name="Freeform 29" id="29"/>
            <p:cNvSpPr/>
            <p:nvPr/>
          </p:nvSpPr>
          <p:spPr>
            <a:xfrm flipH="false" flipV="false" rot="0">
              <a:off x="0" y="0"/>
              <a:ext cx="278383" cy="31637"/>
            </a:xfrm>
            <a:custGeom>
              <a:avLst/>
              <a:gdLst/>
              <a:ahLst/>
              <a:cxnLst/>
              <a:rect r="r" b="b" t="t" l="l"/>
              <a:pathLst>
                <a:path h="31637" w="278383">
                  <a:moveTo>
                    <a:pt x="15818" y="0"/>
                  </a:moveTo>
                  <a:lnTo>
                    <a:pt x="262564" y="0"/>
                  </a:lnTo>
                  <a:cubicBezTo>
                    <a:pt x="266759" y="0"/>
                    <a:pt x="270783" y="1667"/>
                    <a:pt x="273749" y="4633"/>
                  </a:cubicBezTo>
                  <a:cubicBezTo>
                    <a:pt x="276716" y="7600"/>
                    <a:pt x="278383" y="11623"/>
                    <a:pt x="278383" y="15818"/>
                  </a:cubicBezTo>
                  <a:lnTo>
                    <a:pt x="278383" y="15818"/>
                  </a:lnTo>
                  <a:cubicBezTo>
                    <a:pt x="278383" y="24555"/>
                    <a:pt x="271300" y="31637"/>
                    <a:pt x="262564"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78C8"/>
            </a:solidFill>
          </p:spPr>
        </p:sp>
        <p:sp>
          <p:nvSpPr>
            <p:cNvPr name="TextBox 30" id="30"/>
            <p:cNvSpPr txBox="true"/>
            <p:nvPr/>
          </p:nvSpPr>
          <p:spPr>
            <a:xfrm>
              <a:off x="0" y="-47625"/>
              <a:ext cx="278383" cy="79262"/>
            </a:xfrm>
            <a:prstGeom prst="rect">
              <a:avLst/>
            </a:prstGeom>
          </p:spPr>
          <p:txBody>
            <a:bodyPr anchor="ctr" rtlCol="false" tIns="50800" lIns="50800" bIns="50800" rIns="50800"/>
            <a:lstStyle/>
            <a:p>
              <a:pPr algn="ctr">
                <a:lnSpc>
                  <a:spcPts val="2659"/>
                </a:lnSpc>
                <a:spcBef>
                  <a:spcPct val="0"/>
                </a:spcBef>
              </a:pPr>
            </a:p>
          </p:txBody>
        </p:sp>
      </p:grpSp>
      <p:grpSp>
        <p:nvGrpSpPr>
          <p:cNvPr name="Group 31" id="31"/>
          <p:cNvGrpSpPr/>
          <p:nvPr/>
        </p:nvGrpSpPr>
        <p:grpSpPr>
          <a:xfrm rot="-10800000">
            <a:off x="2058200" y="6634124"/>
            <a:ext cx="312889" cy="106173"/>
            <a:chOff x="0" y="0"/>
            <a:chExt cx="93233" cy="31637"/>
          </a:xfrm>
        </p:grpSpPr>
        <p:sp>
          <p:nvSpPr>
            <p:cNvPr name="Freeform 32" id="32"/>
            <p:cNvSpPr/>
            <p:nvPr/>
          </p:nvSpPr>
          <p:spPr>
            <a:xfrm flipH="false" flipV="false" rot="0">
              <a:off x="0" y="0"/>
              <a:ext cx="93233" cy="31637"/>
            </a:xfrm>
            <a:custGeom>
              <a:avLst/>
              <a:gdLst/>
              <a:ahLst/>
              <a:cxnLst/>
              <a:rect r="r" b="b" t="t" l="l"/>
              <a:pathLst>
                <a:path h="31637" w="93233">
                  <a:moveTo>
                    <a:pt x="15818" y="0"/>
                  </a:moveTo>
                  <a:lnTo>
                    <a:pt x="77415" y="0"/>
                  </a:lnTo>
                  <a:cubicBezTo>
                    <a:pt x="86151" y="0"/>
                    <a:pt x="93233" y="7082"/>
                    <a:pt x="93233" y="15818"/>
                  </a:cubicBezTo>
                  <a:lnTo>
                    <a:pt x="93233" y="15818"/>
                  </a:lnTo>
                  <a:cubicBezTo>
                    <a:pt x="93233" y="20014"/>
                    <a:pt x="91566" y="24037"/>
                    <a:pt x="88600" y="27004"/>
                  </a:cubicBezTo>
                  <a:cubicBezTo>
                    <a:pt x="85633" y="29970"/>
                    <a:pt x="81610" y="31637"/>
                    <a:pt x="77415" y="31637"/>
                  </a:cubicBezTo>
                  <a:lnTo>
                    <a:pt x="15818" y="31637"/>
                  </a:lnTo>
                  <a:cubicBezTo>
                    <a:pt x="11623" y="31637"/>
                    <a:pt x="7600" y="29970"/>
                    <a:pt x="4633" y="27004"/>
                  </a:cubicBezTo>
                  <a:cubicBezTo>
                    <a:pt x="1667" y="24037"/>
                    <a:pt x="0" y="20014"/>
                    <a:pt x="0" y="15818"/>
                  </a:cubicBezTo>
                  <a:lnTo>
                    <a:pt x="0" y="15818"/>
                  </a:lnTo>
                  <a:cubicBezTo>
                    <a:pt x="0" y="11623"/>
                    <a:pt x="1667" y="7600"/>
                    <a:pt x="4633" y="4633"/>
                  </a:cubicBezTo>
                  <a:cubicBezTo>
                    <a:pt x="7600" y="1667"/>
                    <a:pt x="11623" y="0"/>
                    <a:pt x="15818" y="0"/>
                  </a:cubicBezTo>
                  <a:close/>
                </a:path>
              </a:pathLst>
            </a:custGeom>
            <a:solidFill>
              <a:srgbClr val="292A2B"/>
            </a:solidFill>
          </p:spPr>
        </p:sp>
        <p:sp>
          <p:nvSpPr>
            <p:cNvPr name="TextBox 33" id="33"/>
            <p:cNvSpPr txBox="true"/>
            <p:nvPr/>
          </p:nvSpPr>
          <p:spPr>
            <a:xfrm>
              <a:off x="0" y="-47625"/>
              <a:ext cx="93233" cy="79262"/>
            </a:xfrm>
            <a:prstGeom prst="rect">
              <a:avLst/>
            </a:prstGeom>
          </p:spPr>
          <p:txBody>
            <a:bodyPr anchor="ctr" rtlCol="false" tIns="50800" lIns="50800" bIns="50800" rIns="50800"/>
            <a:lstStyle/>
            <a:p>
              <a:pPr algn="ctr">
                <a:lnSpc>
                  <a:spcPts val="2659"/>
                </a:lnSpc>
                <a:spcBef>
                  <a:spcPct val="0"/>
                </a:spcBef>
              </a:pPr>
            </a:p>
          </p:txBody>
        </p:sp>
      </p:grpSp>
      <p:sp>
        <p:nvSpPr>
          <p:cNvPr name="Freeform 34" id="34"/>
          <p:cNvSpPr/>
          <p:nvPr/>
        </p:nvSpPr>
        <p:spPr>
          <a:xfrm flipH="false" flipV="false" rot="0">
            <a:off x="1028700" y="8684881"/>
            <a:ext cx="557889" cy="557889"/>
          </a:xfrm>
          <a:custGeom>
            <a:avLst/>
            <a:gdLst/>
            <a:ahLst/>
            <a:cxnLst/>
            <a:rect r="r" b="b" t="t" l="l"/>
            <a:pathLst>
              <a:path h="557889" w="557889">
                <a:moveTo>
                  <a:pt x="0" y="0"/>
                </a:moveTo>
                <a:lnTo>
                  <a:pt x="557889" y="0"/>
                </a:lnTo>
                <a:lnTo>
                  <a:pt x="557889" y="557889"/>
                </a:lnTo>
                <a:lnTo>
                  <a:pt x="0" y="5578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5" id="35"/>
          <p:cNvSpPr/>
          <p:nvPr/>
        </p:nvSpPr>
        <p:spPr>
          <a:xfrm flipH="false" flipV="false" rot="0">
            <a:off x="222967" y="1465151"/>
            <a:ext cx="920937" cy="1159018"/>
          </a:xfrm>
          <a:custGeom>
            <a:avLst/>
            <a:gdLst/>
            <a:ahLst/>
            <a:cxnLst/>
            <a:rect r="r" b="b" t="t" l="l"/>
            <a:pathLst>
              <a:path h="1159018" w="920937">
                <a:moveTo>
                  <a:pt x="0" y="0"/>
                </a:moveTo>
                <a:lnTo>
                  <a:pt x="920937" y="0"/>
                </a:lnTo>
                <a:lnTo>
                  <a:pt x="920937" y="1159018"/>
                </a:lnTo>
                <a:lnTo>
                  <a:pt x="0" y="1159018"/>
                </a:lnTo>
                <a:lnTo>
                  <a:pt x="0" y="0"/>
                </a:lnTo>
                <a:close/>
              </a:path>
            </a:pathLst>
          </a:custGeom>
          <a:blipFill>
            <a:blip r:embed="rId7"/>
            <a:stretch>
              <a:fillRect l="0" t="0" r="0" b="0"/>
            </a:stretch>
          </a:blipFill>
        </p:spPr>
      </p:sp>
      <p:sp>
        <p:nvSpPr>
          <p:cNvPr name="Freeform 36" id="36"/>
          <p:cNvSpPr/>
          <p:nvPr/>
        </p:nvSpPr>
        <p:spPr>
          <a:xfrm flipH="false" flipV="false" rot="0">
            <a:off x="1608059" y="1612454"/>
            <a:ext cx="1020997" cy="1011715"/>
          </a:xfrm>
          <a:custGeom>
            <a:avLst/>
            <a:gdLst/>
            <a:ahLst/>
            <a:cxnLst/>
            <a:rect r="r" b="b" t="t" l="l"/>
            <a:pathLst>
              <a:path h="1011715" w="1020997">
                <a:moveTo>
                  <a:pt x="0" y="0"/>
                </a:moveTo>
                <a:lnTo>
                  <a:pt x="1020997" y="0"/>
                </a:lnTo>
                <a:lnTo>
                  <a:pt x="1020997" y="1011715"/>
                </a:lnTo>
                <a:lnTo>
                  <a:pt x="0" y="1011715"/>
                </a:lnTo>
                <a:lnTo>
                  <a:pt x="0" y="0"/>
                </a:lnTo>
                <a:close/>
              </a:path>
            </a:pathLst>
          </a:custGeom>
          <a:blipFill>
            <a:blip r:embed="rId8"/>
            <a:stretch>
              <a:fillRect l="0" t="0" r="0" b="0"/>
            </a:stretch>
          </a:blipFill>
        </p:spPr>
      </p:sp>
      <p:sp>
        <p:nvSpPr>
          <p:cNvPr name="TextBox 37" id="37"/>
          <p:cNvSpPr txBox="true"/>
          <p:nvPr/>
        </p:nvSpPr>
        <p:spPr>
          <a:xfrm rot="0">
            <a:off x="1028700" y="7264021"/>
            <a:ext cx="3200711" cy="358715"/>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Helios"/>
                <a:ea typeface="Helios"/>
                <a:cs typeface="Helios"/>
                <a:sym typeface="Helios"/>
              </a:rPr>
              <a:t>Presented By:</a:t>
            </a:r>
          </a:p>
        </p:txBody>
      </p:sp>
      <p:sp>
        <p:nvSpPr>
          <p:cNvPr name="TextBox 38" id="38"/>
          <p:cNvSpPr txBox="true"/>
          <p:nvPr/>
        </p:nvSpPr>
        <p:spPr>
          <a:xfrm rot="0">
            <a:off x="1028700" y="7660837"/>
            <a:ext cx="4975155" cy="441325"/>
          </a:xfrm>
          <a:prstGeom prst="rect">
            <a:avLst/>
          </a:prstGeom>
        </p:spPr>
        <p:txBody>
          <a:bodyPr anchor="t" rtlCol="false" tIns="0" lIns="0" bIns="0" rIns="0">
            <a:spAutoFit/>
          </a:bodyPr>
          <a:lstStyle/>
          <a:p>
            <a:pPr algn="l">
              <a:lnSpc>
                <a:spcPts val="3500"/>
              </a:lnSpc>
              <a:spcBef>
                <a:spcPct val="0"/>
              </a:spcBef>
            </a:pPr>
            <a:r>
              <a:rPr lang="en-US" b="true" sz="2500">
                <a:solidFill>
                  <a:srgbClr val="000000"/>
                </a:solidFill>
                <a:latin typeface="Helios Bold"/>
                <a:ea typeface="Helios Bold"/>
                <a:cs typeface="Helios Bold"/>
                <a:sym typeface="Helios Bold"/>
              </a:rPr>
              <a:t>TIM PUSTAKALAYA USB YPKP</a:t>
            </a:r>
          </a:p>
        </p:txBody>
      </p:sp>
      <p:sp>
        <p:nvSpPr>
          <p:cNvPr name="TextBox 39" id="39"/>
          <p:cNvSpPr txBox="true"/>
          <p:nvPr/>
        </p:nvSpPr>
        <p:spPr>
          <a:xfrm rot="0">
            <a:off x="222967" y="2857866"/>
            <a:ext cx="8313579" cy="3375938"/>
          </a:xfrm>
          <a:prstGeom prst="rect">
            <a:avLst/>
          </a:prstGeom>
        </p:spPr>
        <p:txBody>
          <a:bodyPr anchor="t" rtlCol="false" tIns="0" lIns="0" bIns="0" rIns="0">
            <a:spAutoFit/>
          </a:bodyPr>
          <a:lstStyle/>
          <a:p>
            <a:pPr algn="l">
              <a:lnSpc>
                <a:spcPts val="2476"/>
              </a:lnSpc>
            </a:pPr>
          </a:p>
          <a:p>
            <a:pPr algn="l">
              <a:lnSpc>
                <a:spcPts val="6638"/>
              </a:lnSpc>
            </a:pPr>
            <a:r>
              <a:rPr lang="en-US" b="true" sz="5239">
                <a:solidFill>
                  <a:srgbClr val="0F4984"/>
                </a:solidFill>
                <a:latin typeface="Helios Bold"/>
                <a:ea typeface="Helios Bold"/>
                <a:cs typeface="Helios Bold"/>
                <a:sym typeface="Helios Bold"/>
              </a:rPr>
              <a:t>PELATIHAN </a:t>
            </a:r>
          </a:p>
          <a:p>
            <a:pPr algn="l">
              <a:lnSpc>
                <a:spcPts val="5051"/>
              </a:lnSpc>
            </a:pPr>
            <a:r>
              <a:rPr lang="en-US" b="true" sz="5239">
                <a:solidFill>
                  <a:srgbClr val="0F4984"/>
                </a:solidFill>
                <a:latin typeface="Helios Bold"/>
                <a:ea typeface="Helios Bold"/>
                <a:cs typeface="Helios Bold"/>
                <a:sym typeface="Helios Bold"/>
              </a:rPr>
              <a:t>TEKNIK SITASI &amp;</a:t>
            </a:r>
          </a:p>
          <a:p>
            <a:pPr algn="l">
              <a:lnSpc>
                <a:spcPts val="6528"/>
              </a:lnSpc>
            </a:pPr>
            <a:r>
              <a:rPr lang="en-US" b="true" sz="5239">
                <a:solidFill>
                  <a:srgbClr val="0F4984"/>
                </a:solidFill>
                <a:latin typeface="Helios Bold"/>
                <a:ea typeface="Helios Bold"/>
                <a:cs typeface="Helios Bold"/>
                <a:sym typeface="Helios Bold"/>
              </a:rPr>
              <a:t>PENCARIAN REFERENSI </a:t>
            </a:r>
          </a:p>
          <a:p>
            <a:pPr algn="l">
              <a:lnSpc>
                <a:spcPts val="5051"/>
              </a:lnSpc>
            </a:pPr>
            <a:r>
              <a:rPr lang="en-US" b="true" sz="5239">
                <a:solidFill>
                  <a:srgbClr val="0F4984"/>
                </a:solidFill>
                <a:latin typeface="Helios Bold"/>
                <a:ea typeface="Helios Bold"/>
                <a:cs typeface="Helios Bold"/>
                <a:sym typeface="Helios Bold"/>
              </a:rPr>
              <a:t>KARYA TULIS ILMIAH</a:t>
            </a:r>
          </a:p>
        </p:txBody>
      </p:sp>
      <p:sp>
        <p:nvSpPr>
          <p:cNvPr name="TextBox 40" id="40"/>
          <p:cNvSpPr txBox="true"/>
          <p:nvPr/>
        </p:nvSpPr>
        <p:spPr>
          <a:xfrm rot="0">
            <a:off x="1716886" y="8755893"/>
            <a:ext cx="3200711" cy="358775"/>
          </a:xfrm>
          <a:prstGeom prst="rect">
            <a:avLst/>
          </a:prstGeom>
        </p:spPr>
        <p:txBody>
          <a:bodyPr anchor="t" rtlCol="false" tIns="0" lIns="0" bIns="0" rIns="0">
            <a:spAutoFit/>
          </a:bodyPr>
          <a:lstStyle/>
          <a:p>
            <a:pPr algn="l">
              <a:lnSpc>
                <a:spcPts val="2800"/>
              </a:lnSpc>
              <a:spcBef>
                <a:spcPct val="0"/>
              </a:spcBef>
            </a:pPr>
            <a:r>
              <a:rPr lang="en-US" sz="2000">
                <a:solidFill>
                  <a:srgbClr val="000000"/>
                </a:solidFill>
                <a:latin typeface="Helios"/>
                <a:ea typeface="Helios"/>
                <a:cs typeface="Helios"/>
                <a:sym typeface="Helios"/>
              </a:rPr>
              <a:t>pustakalaya.usbypkp.ac.id</a:t>
            </a:r>
          </a:p>
        </p:txBody>
      </p:sp>
      <p:sp>
        <p:nvSpPr>
          <p:cNvPr name="TextBox 41" id="41"/>
          <p:cNvSpPr txBox="true"/>
          <p:nvPr/>
        </p:nvSpPr>
        <p:spPr>
          <a:xfrm rot="0">
            <a:off x="222967" y="58754"/>
            <a:ext cx="6017519" cy="1153650"/>
          </a:xfrm>
          <a:prstGeom prst="rect">
            <a:avLst/>
          </a:prstGeom>
        </p:spPr>
        <p:txBody>
          <a:bodyPr anchor="t" rtlCol="false" tIns="0" lIns="0" bIns="0" rIns="0">
            <a:spAutoFit/>
          </a:bodyPr>
          <a:lstStyle/>
          <a:p>
            <a:pPr algn="l">
              <a:lnSpc>
                <a:spcPts val="4508"/>
              </a:lnSpc>
            </a:pPr>
            <a:r>
              <a:rPr lang="en-US" sz="3220" b="true">
                <a:solidFill>
                  <a:srgbClr val="16599D"/>
                </a:solidFill>
                <a:latin typeface="Poppins Heavy"/>
                <a:ea typeface="Poppins Heavy"/>
                <a:cs typeface="Poppins Heavy"/>
                <a:sym typeface="Poppins Heavy"/>
              </a:rPr>
              <a:t>KELAS LITERASI INFORMASI</a:t>
            </a:r>
          </a:p>
          <a:p>
            <a:pPr algn="l">
              <a:lnSpc>
                <a:spcPts val="4508"/>
              </a:lnSpc>
            </a:pPr>
            <a:r>
              <a:rPr lang="en-US" b="true" sz="3220">
                <a:solidFill>
                  <a:srgbClr val="16599D"/>
                </a:solidFill>
                <a:latin typeface="Poppins Heavy"/>
                <a:ea typeface="Poppins Heavy"/>
                <a:cs typeface="Poppins Heavy"/>
                <a:sym typeface="Poppins Heavy"/>
              </a:rPr>
              <a:t>PUSTAKALAYA USB YPKP</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45204" y="2044427"/>
            <a:ext cx="6309865" cy="1516418"/>
          </a:xfrm>
          <a:prstGeom prst="rect">
            <a:avLst/>
          </a:prstGeom>
        </p:spPr>
        <p:txBody>
          <a:bodyPr anchor="t" rtlCol="false" tIns="0" lIns="0" bIns="0" rIns="0">
            <a:spAutoFit/>
          </a:bodyPr>
          <a:lstStyle/>
          <a:p>
            <a:pPr algn="l">
              <a:lnSpc>
                <a:spcPts val="6025"/>
              </a:lnSpc>
            </a:pPr>
            <a:r>
              <a:rPr lang="en-US" b="true" sz="4273">
                <a:solidFill>
                  <a:srgbClr val="0F4984"/>
                </a:solidFill>
                <a:latin typeface="Helios Bold"/>
                <a:ea typeface="Helios Bold"/>
                <a:cs typeface="Helios Bold"/>
                <a:sym typeface="Helios Bold"/>
              </a:rPr>
              <a:t>ATURAN SANKSI PELAKU PLAGIARISME</a:t>
            </a:r>
          </a:p>
        </p:txBody>
      </p:sp>
      <p:sp>
        <p:nvSpPr>
          <p:cNvPr name="TextBox 5" id="5"/>
          <p:cNvSpPr txBox="true"/>
          <p:nvPr/>
        </p:nvSpPr>
        <p:spPr>
          <a:xfrm rot="0">
            <a:off x="492681" y="4760614"/>
            <a:ext cx="17555842" cy="2523706"/>
          </a:xfrm>
          <a:prstGeom prst="rect">
            <a:avLst/>
          </a:prstGeom>
        </p:spPr>
        <p:txBody>
          <a:bodyPr anchor="t" rtlCol="false" tIns="0" lIns="0" bIns="0" rIns="0">
            <a:spAutoFit/>
          </a:bodyPr>
          <a:lstStyle/>
          <a:p>
            <a:pPr algn="l">
              <a:lnSpc>
                <a:spcPts val="5023"/>
              </a:lnSpc>
            </a:pPr>
            <a:r>
              <a:rPr lang="en-US" b="true" sz="3098">
                <a:solidFill>
                  <a:srgbClr val="0F4984"/>
                </a:solidFill>
                <a:latin typeface="Helios Bold"/>
                <a:ea typeface="Helios Bold"/>
                <a:cs typeface="Helios Bold"/>
                <a:sym typeface="Helios Bold"/>
              </a:rPr>
              <a:t>1. Permendiknas No. 17 tahun 2010 tentang Pencegahan dan Penanggulangan Plagiat di PT 2. Surat Dirjen Dikti No. 1311/D/C/2010 tentang Pencegahan dan Penanggulangan Plagiat 3. Surat Dirjen Dikti No. 190/D/T/2011 tentang Validasi Karya Ilmiah 4. Surat Dirjen Dikti No. 3298/D/T/99 tentang Upaya Pencegahan Tindakan Plagiat</a:t>
            </a:r>
          </a:p>
        </p:txBody>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5"/>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6"/>
            <a:stretch>
              <a:fillRect l="0" t="0" r="0" b="0"/>
            </a:stretch>
          </a:blipFill>
        </p:spPr>
      </p:sp>
      <p:sp>
        <p:nvSpPr>
          <p:cNvPr name="Freeform 8" id="8"/>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45204" y="2044427"/>
            <a:ext cx="15768466" cy="1516418"/>
          </a:xfrm>
          <a:prstGeom prst="rect">
            <a:avLst/>
          </a:prstGeom>
        </p:spPr>
        <p:txBody>
          <a:bodyPr anchor="t" rtlCol="false" tIns="0" lIns="0" bIns="0" rIns="0">
            <a:spAutoFit/>
          </a:bodyPr>
          <a:lstStyle/>
          <a:p>
            <a:pPr algn="l">
              <a:lnSpc>
                <a:spcPts val="6025"/>
              </a:lnSpc>
            </a:pPr>
            <a:r>
              <a:rPr lang="en-US" b="true" sz="4273">
                <a:solidFill>
                  <a:srgbClr val="0F4984"/>
                </a:solidFill>
                <a:latin typeface="Helios Bold"/>
                <a:ea typeface="Helios Bold"/>
                <a:cs typeface="Helios Bold"/>
                <a:sym typeface="Helios Bold"/>
              </a:rPr>
              <a:t>SANKSI BERDASARKAN : Permendiknas No. 17 Tahun 2010, pasal 12 bagi Mahasiswa</a:t>
            </a:r>
          </a:p>
        </p:txBody>
      </p:sp>
      <p:sp>
        <p:nvSpPr>
          <p:cNvPr name="TextBox 5" id="5"/>
          <p:cNvSpPr txBox="true"/>
          <p:nvPr/>
        </p:nvSpPr>
        <p:spPr>
          <a:xfrm rot="0">
            <a:off x="492681" y="4466615"/>
            <a:ext cx="15037899" cy="4438231"/>
          </a:xfrm>
          <a:prstGeom prst="rect">
            <a:avLst/>
          </a:prstGeom>
        </p:spPr>
        <p:txBody>
          <a:bodyPr anchor="t" rtlCol="false" tIns="0" lIns="0" bIns="0" rIns="0">
            <a:spAutoFit/>
          </a:bodyPr>
          <a:lstStyle/>
          <a:p>
            <a:pPr algn="l">
              <a:lnSpc>
                <a:spcPts val="5023"/>
              </a:lnSpc>
            </a:pPr>
            <a:r>
              <a:rPr lang="en-US" b="true" sz="3098">
                <a:solidFill>
                  <a:srgbClr val="145DA0"/>
                </a:solidFill>
                <a:latin typeface="Helios Bold"/>
                <a:ea typeface="Helios Bold"/>
                <a:cs typeface="Helios Bold"/>
                <a:sym typeface="Helios Bold"/>
              </a:rPr>
              <a:t> 1. Teguran.  2. Peringatan tertulis.  3. Penundaan pemberian sebagian hak mahasiswa.  4. Pemberian nilai satu atau beberapa mata kuliah yang diperoleh mahasiswa.  5. Pemberhentian dengan hormat dari status sebagai mahasiswa.  6. Pemberhentian tidak dengan hormat dari status sebagai mahasiswa. Atau  7. Pembatalan ijazah apabila mahasiswa telah lulus dari suatu program.</a:t>
            </a:r>
          </a:p>
        </p:txBody>
      </p:sp>
      <p:sp>
        <p:nvSpPr>
          <p:cNvPr name="Freeform 6" id="6"/>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8" id="8"/>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TextBox 7" id="7"/>
          <p:cNvSpPr txBox="true"/>
          <p:nvPr/>
        </p:nvSpPr>
        <p:spPr>
          <a:xfrm rot="0">
            <a:off x="645204" y="2044427"/>
            <a:ext cx="15780058" cy="1505277"/>
          </a:xfrm>
          <a:prstGeom prst="rect">
            <a:avLst/>
          </a:prstGeom>
        </p:spPr>
        <p:txBody>
          <a:bodyPr anchor="t" rtlCol="false" tIns="0" lIns="0" bIns="0" rIns="0">
            <a:spAutoFit/>
          </a:bodyPr>
          <a:lstStyle/>
          <a:p>
            <a:pPr algn="l">
              <a:lnSpc>
                <a:spcPts val="6025"/>
              </a:lnSpc>
            </a:pPr>
            <a:r>
              <a:rPr lang="en-US" b="true" sz="4273">
                <a:solidFill>
                  <a:srgbClr val="0F4984"/>
                </a:solidFill>
                <a:latin typeface="Helios Bold"/>
                <a:ea typeface="Helios Bold"/>
                <a:cs typeface="Helios Bold"/>
                <a:sym typeface="Helios Bold"/>
              </a:rPr>
              <a:t>SANKSI BERDASARKAN Permendiknas No. 17 Tahun 2010, pasal 12 bagi Dosen, Peneliti, dan Tendik</a:t>
            </a:r>
          </a:p>
        </p:txBody>
      </p:sp>
      <p:sp>
        <p:nvSpPr>
          <p:cNvPr name="TextBox 8" id="8"/>
          <p:cNvSpPr txBox="true"/>
          <p:nvPr/>
        </p:nvSpPr>
        <p:spPr>
          <a:xfrm rot="0">
            <a:off x="492681" y="4071871"/>
            <a:ext cx="17648777" cy="5330800"/>
          </a:xfrm>
          <a:prstGeom prst="rect">
            <a:avLst/>
          </a:prstGeom>
        </p:spPr>
        <p:txBody>
          <a:bodyPr anchor="t" rtlCol="false" tIns="0" lIns="0" bIns="0" rIns="0">
            <a:spAutoFit/>
          </a:bodyPr>
          <a:lstStyle/>
          <a:p>
            <a:pPr algn="just">
              <a:lnSpc>
                <a:spcPts val="3825"/>
              </a:lnSpc>
            </a:pPr>
            <a:r>
              <a:rPr lang="en-US" b="true" sz="2398">
                <a:solidFill>
                  <a:srgbClr val="0F4984"/>
                </a:solidFill>
                <a:latin typeface="Helios Bold"/>
                <a:ea typeface="Helios Bold"/>
                <a:cs typeface="Helios Bold"/>
                <a:sym typeface="Helios Bold"/>
              </a:rPr>
              <a:t> 1. Teguran.  2. Peringatan tertulis.  3. Penundaan pemberian hak dosen/peneliti/tenaga kependidikan  4. Penurunan pangkat dan jabatan akademik/fungsional.  5. Pencabutan hak untuk diusulkan sebagai guru besar/profesor/ahli peneliti/tenaga kependidikan  6. Pemberhentian dg hormat dari status sebagai dosen/peneliti/tenaga kependidikan  7. Pemberhentian tidak dengan hormat dari status sebagai dosen/peneliti/tenaga kependidikan; atau  8. Pembatalan ijazah yang diperoleh dari perguruan tinggi yang bersangkutan; serta sanksi tambahan berupa  9. Pemberhentian dari jabatan guru besar/profesor/ahli peneliti utama oleh Menteri atau pejabat yang berwenang atas usul PT yang diselenggarakan oleh Pemerintah atau atas usul PT yang diselenggarakan oleh masyarakat melalui Kopertis.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0345" y="7165549"/>
            <a:ext cx="7158598" cy="1163272"/>
          </a:xfrm>
          <a:custGeom>
            <a:avLst/>
            <a:gdLst/>
            <a:ahLst/>
            <a:cxnLst/>
            <a:rect r="r" b="b" t="t" l="l"/>
            <a:pathLst>
              <a:path h="1163272" w="7158598">
                <a:moveTo>
                  <a:pt x="0" y="0"/>
                </a:moveTo>
                <a:lnTo>
                  <a:pt x="7158599" y="0"/>
                </a:lnTo>
                <a:lnTo>
                  <a:pt x="7158599" y="1163272"/>
                </a:lnTo>
                <a:lnTo>
                  <a:pt x="0" y="1163272"/>
                </a:lnTo>
                <a:lnTo>
                  <a:pt x="0" y="0"/>
                </a:lnTo>
                <a:close/>
              </a:path>
            </a:pathLst>
          </a:custGeom>
          <a:blipFill>
            <a:blip r:embed="rId2">
              <a:alphaModFix amt="71000"/>
            </a:blip>
            <a:stretch>
              <a:fillRect l="0" t="0" r="0" b="0"/>
            </a:stretch>
          </a:blipFill>
        </p:spPr>
      </p:sp>
      <p:grpSp>
        <p:nvGrpSpPr>
          <p:cNvPr name="Group 3" id="3"/>
          <p:cNvGrpSpPr/>
          <p:nvPr/>
        </p:nvGrpSpPr>
        <p:grpSpPr>
          <a:xfrm rot="0">
            <a:off x="8909325" y="3720491"/>
            <a:ext cx="10295505" cy="6566509"/>
            <a:chOff x="0" y="0"/>
            <a:chExt cx="1009097" cy="643606"/>
          </a:xfrm>
        </p:grpSpPr>
        <p:sp>
          <p:nvSpPr>
            <p:cNvPr name="Freeform 4" id="4"/>
            <p:cNvSpPr/>
            <p:nvPr/>
          </p:nvSpPr>
          <p:spPr>
            <a:xfrm flipH="false" flipV="false" rot="0">
              <a:off x="14793" y="0"/>
              <a:ext cx="979511" cy="643606"/>
            </a:xfrm>
            <a:custGeom>
              <a:avLst/>
              <a:gdLst/>
              <a:ahLst/>
              <a:cxnLst/>
              <a:rect r="r" b="b" t="t" l="l"/>
              <a:pathLst>
                <a:path h="643606" w="979511">
                  <a:moveTo>
                    <a:pt x="967003" y="365039"/>
                  </a:moveTo>
                  <a:lnTo>
                    <a:pt x="818405" y="600370"/>
                  </a:lnTo>
                  <a:cubicBezTo>
                    <a:pt x="801410" y="627285"/>
                    <a:pt x="771801" y="643606"/>
                    <a:pt x="739970" y="643606"/>
                  </a:cubicBezTo>
                  <a:lnTo>
                    <a:pt x="239541" y="643606"/>
                  </a:lnTo>
                  <a:cubicBezTo>
                    <a:pt x="207710" y="643606"/>
                    <a:pt x="178101" y="627285"/>
                    <a:pt x="161106" y="600370"/>
                  </a:cubicBezTo>
                  <a:lnTo>
                    <a:pt x="12508" y="365039"/>
                  </a:lnTo>
                  <a:cubicBezTo>
                    <a:pt x="-4169" y="338627"/>
                    <a:pt x="-4169" y="304978"/>
                    <a:pt x="12508" y="278567"/>
                  </a:cubicBezTo>
                  <a:lnTo>
                    <a:pt x="161106" y="43236"/>
                  </a:lnTo>
                  <a:cubicBezTo>
                    <a:pt x="178101" y="16321"/>
                    <a:pt x="207710" y="0"/>
                    <a:pt x="239541" y="0"/>
                  </a:cubicBezTo>
                  <a:lnTo>
                    <a:pt x="739970" y="0"/>
                  </a:lnTo>
                  <a:cubicBezTo>
                    <a:pt x="771801" y="0"/>
                    <a:pt x="801410" y="16321"/>
                    <a:pt x="818405" y="43236"/>
                  </a:cubicBezTo>
                  <a:lnTo>
                    <a:pt x="967003" y="278567"/>
                  </a:lnTo>
                  <a:cubicBezTo>
                    <a:pt x="983680" y="304978"/>
                    <a:pt x="983680" y="338627"/>
                    <a:pt x="967003" y="365039"/>
                  </a:cubicBezTo>
                  <a:close/>
                </a:path>
              </a:pathLst>
            </a:custGeom>
            <a:blipFill>
              <a:blip r:embed="rId3"/>
              <a:stretch>
                <a:fillRect l="-200" t="-997" r="-200" b="-997"/>
              </a:stretch>
            </a:blipFill>
          </p:spPr>
        </p:sp>
      </p:grpSp>
      <p:grpSp>
        <p:nvGrpSpPr>
          <p:cNvPr name="Group 5" id="5"/>
          <p:cNvGrpSpPr/>
          <p:nvPr/>
        </p:nvGrpSpPr>
        <p:grpSpPr>
          <a:xfrm rot="0">
            <a:off x="-1528250" y="5356623"/>
            <a:ext cx="10806964" cy="1827976"/>
            <a:chOff x="0" y="0"/>
            <a:chExt cx="3897715" cy="659290"/>
          </a:xfrm>
        </p:grpSpPr>
        <p:sp>
          <p:nvSpPr>
            <p:cNvPr name="Freeform 6" id="6"/>
            <p:cNvSpPr/>
            <p:nvPr/>
          </p:nvSpPr>
          <p:spPr>
            <a:xfrm flipH="false" flipV="false" rot="0">
              <a:off x="5064" y="0"/>
              <a:ext cx="3887588" cy="659290"/>
            </a:xfrm>
            <a:custGeom>
              <a:avLst/>
              <a:gdLst/>
              <a:ahLst/>
              <a:cxnLst/>
              <a:rect r="r" b="b" t="t" l="l"/>
              <a:pathLst>
                <a:path h="659290" w="3887588">
                  <a:moveTo>
                    <a:pt x="217478" y="0"/>
                  </a:moveTo>
                  <a:lnTo>
                    <a:pt x="3873309" y="0"/>
                  </a:lnTo>
                  <a:cubicBezTo>
                    <a:pt x="3877841" y="0"/>
                    <a:pt x="3882104" y="2152"/>
                    <a:pt x="3884796" y="5798"/>
                  </a:cubicBezTo>
                  <a:cubicBezTo>
                    <a:pt x="3887488" y="9445"/>
                    <a:pt x="3888289" y="14153"/>
                    <a:pt x="3886954" y="18484"/>
                  </a:cubicBezTo>
                  <a:lnTo>
                    <a:pt x="3695148" y="640806"/>
                  </a:lnTo>
                  <a:cubicBezTo>
                    <a:pt x="3691761" y="651794"/>
                    <a:pt x="3681607" y="659290"/>
                    <a:pt x="3670109" y="659290"/>
                  </a:cubicBezTo>
                  <a:lnTo>
                    <a:pt x="14278" y="659290"/>
                  </a:lnTo>
                  <a:cubicBezTo>
                    <a:pt x="9746" y="659290"/>
                    <a:pt x="5483" y="657138"/>
                    <a:pt x="2791" y="653492"/>
                  </a:cubicBezTo>
                  <a:cubicBezTo>
                    <a:pt x="99" y="649845"/>
                    <a:pt x="-702" y="645138"/>
                    <a:pt x="633" y="640806"/>
                  </a:cubicBezTo>
                  <a:lnTo>
                    <a:pt x="192439" y="18484"/>
                  </a:lnTo>
                  <a:cubicBezTo>
                    <a:pt x="195826" y="7496"/>
                    <a:pt x="205980" y="0"/>
                    <a:pt x="217478" y="0"/>
                  </a:cubicBezTo>
                  <a:close/>
                </a:path>
              </a:pathLst>
            </a:custGeom>
            <a:solidFill>
              <a:srgbClr val="2855BF"/>
            </a:solidFill>
          </p:spPr>
        </p:sp>
        <p:sp>
          <p:nvSpPr>
            <p:cNvPr name="TextBox 7" id="7"/>
            <p:cNvSpPr txBox="true"/>
            <p:nvPr/>
          </p:nvSpPr>
          <p:spPr>
            <a:xfrm>
              <a:off x="101600" y="-47625"/>
              <a:ext cx="3694515" cy="706915"/>
            </a:xfrm>
            <a:prstGeom prst="rect">
              <a:avLst/>
            </a:prstGeom>
          </p:spPr>
          <p:txBody>
            <a:bodyPr anchor="ctr" rtlCol="false" tIns="50800" lIns="50800" bIns="50800" rIns="50800"/>
            <a:lstStyle/>
            <a:p>
              <a:pPr algn="ctr">
                <a:lnSpc>
                  <a:spcPts val="3303"/>
                </a:lnSpc>
              </a:pPr>
            </a:p>
          </p:txBody>
        </p:sp>
      </p:grpSp>
      <p:sp>
        <p:nvSpPr>
          <p:cNvPr name="Freeform 8" id="8"/>
          <p:cNvSpPr/>
          <p:nvPr/>
        </p:nvSpPr>
        <p:spPr>
          <a:xfrm flipH="false" flipV="false" rot="0">
            <a:off x="8887698" y="857250"/>
            <a:ext cx="3709219" cy="602748"/>
          </a:xfrm>
          <a:custGeom>
            <a:avLst/>
            <a:gdLst/>
            <a:ahLst/>
            <a:cxnLst/>
            <a:rect r="r" b="b" t="t" l="l"/>
            <a:pathLst>
              <a:path h="602748" w="3709219">
                <a:moveTo>
                  <a:pt x="0" y="0"/>
                </a:moveTo>
                <a:lnTo>
                  <a:pt x="3709220" y="0"/>
                </a:lnTo>
                <a:lnTo>
                  <a:pt x="3709220" y="602748"/>
                </a:lnTo>
                <a:lnTo>
                  <a:pt x="0" y="602748"/>
                </a:lnTo>
                <a:lnTo>
                  <a:pt x="0" y="0"/>
                </a:lnTo>
                <a:close/>
              </a:path>
            </a:pathLst>
          </a:custGeom>
          <a:blipFill>
            <a:blip r:embed="rId2">
              <a:alphaModFix amt="71000"/>
            </a:blip>
            <a:stretch>
              <a:fillRect l="0" t="0" r="0" b="0"/>
            </a:stretch>
          </a:blipFill>
        </p:spPr>
      </p:sp>
      <p:sp>
        <p:nvSpPr>
          <p:cNvPr name="Freeform 9" id="9"/>
          <p:cNvSpPr/>
          <p:nvPr/>
        </p:nvSpPr>
        <p:spPr>
          <a:xfrm flipH="true" flipV="false" rot="0">
            <a:off x="-740476" y="-371437"/>
            <a:ext cx="14042134" cy="1228687"/>
          </a:xfrm>
          <a:custGeom>
            <a:avLst/>
            <a:gdLst/>
            <a:ahLst/>
            <a:cxnLst/>
            <a:rect r="r" b="b" t="t" l="l"/>
            <a:pathLst>
              <a:path h="1228687" w="14042134">
                <a:moveTo>
                  <a:pt x="14042134" y="0"/>
                </a:moveTo>
                <a:lnTo>
                  <a:pt x="0" y="0"/>
                </a:lnTo>
                <a:lnTo>
                  <a:pt x="0" y="1228687"/>
                </a:lnTo>
                <a:lnTo>
                  <a:pt x="14042134" y="1228687"/>
                </a:lnTo>
                <a:lnTo>
                  <a:pt x="1404213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true" flipV="false" rot="0">
            <a:off x="12917431" y="570551"/>
            <a:ext cx="1139647" cy="343849"/>
          </a:xfrm>
          <a:custGeom>
            <a:avLst/>
            <a:gdLst/>
            <a:ahLst/>
            <a:cxnLst/>
            <a:rect r="r" b="b" t="t" l="l"/>
            <a:pathLst>
              <a:path h="343849" w="1139647">
                <a:moveTo>
                  <a:pt x="1139647" y="0"/>
                </a:moveTo>
                <a:lnTo>
                  <a:pt x="0" y="0"/>
                </a:lnTo>
                <a:lnTo>
                  <a:pt x="0" y="343849"/>
                </a:lnTo>
                <a:lnTo>
                  <a:pt x="1139647" y="343849"/>
                </a:lnTo>
                <a:lnTo>
                  <a:pt x="1139647" y="0"/>
                </a:lnTo>
                <a:close/>
              </a:path>
            </a:pathLst>
          </a:custGeom>
          <a:blipFill>
            <a:blip r:embed="rId8">
              <a:extLst>
                <a:ext uri="{96DAC541-7B7A-43D3-8B79-37D633B846F1}">
                  <asvg:svgBlip xmlns:asvg="http://schemas.microsoft.com/office/drawing/2016/SVG/main" r:embed="rId9"/>
                </a:ext>
              </a:extLst>
            </a:blip>
            <a:stretch>
              <a:fillRect l="0" t="0" r="-104552" b="0"/>
            </a:stretch>
          </a:blipFill>
        </p:spPr>
      </p:sp>
      <p:sp>
        <p:nvSpPr>
          <p:cNvPr name="Freeform 12" id="12"/>
          <p:cNvSpPr/>
          <p:nvPr/>
        </p:nvSpPr>
        <p:spPr>
          <a:xfrm flipH="true" flipV="false" rot="0">
            <a:off x="1473624" y="9381176"/>
            <a:ext cx="1139647" cy="343849"/>
          </a:xfrm>
          <a:custGeom>
            <a:avLst/>
            <a:gdLst/>
            <a:ahLst/>
            <a:cxnLst/>
            <a:rect r="r" b="b" t="t" l="l"/>
            <a:pathLst>
              <a:path h="343849" w="1139647">
                <a:moveTo>
                  <a:pt x="1139646" y="0"/>
                </a:moveTo>
                <a:lnTo>
                  <a:pt x="0" y="0"/>
                </a:lnTo>
                <a:lnTo>
                  <a:pt x="0" y="343849"/>
                </a:lnTo>
                <a:lnTo>
                  <a:pt x="1139646" y="343849"/>
                </a:lnTo>
                <a:lnTo>
                  <a:pt x="1139646" y="0"/>
                </a:lnTo>
                <a:close/>
              </a:path>
            </a:pathLst>
          </a:custGeom>
          <a:blipFill>
            <a:blip r:embed="rId10">
              <a:extLst>
                <a:ext uri="{96DAC541-7B7A-43D3-8B79-37D633B846F1}">
                  <asvg:svgBlip xmlns:asvg="http://schemas.microsoft.com/office/drawing/2016/SVG/main" r:embed="rId11"/>
                </a:ext>
              </a:extLst>
            </a:blip>
            <a:stretch>
              <a:fillRect l="0" t="0" r="-104552" b="0"/>
            </a:stretch>
          </a:blipFill>
        </p:spPr>
      </p:sp>
      <p:sp>
        <p:nvSpPr>
          <p:cNvPr name="TextBox 13" id="13"/>
          <p:cNvSpPr txBox="true"/>
          <p:nvPr/>
        </p:nvSpPr>
        <p:spPr>
          <a:xfrm rot="0">
            <a:off x="1475803" y="5378753"/>
            <a:ext cx="4804788" cy="880168"/>
          </a:xfrm>
          <a:prstGeom prst="rect">
            <a:avLst/>
          </a:prstGeom>
        </p:spPr>
        <p:txBody>
          <a:bodyPr anchor="t" rtlCol="false" tIns="0" lIns="0" bIns="0" rIns="0">
            <a:spAutoFit/>
          </a:bodyPr>
          <a:lstStyle/>
          <a:p>
            <a:pPr algn="l">
              <a:lnSpc>
                <a:spcPts val="7237"/>
              </a:lnSpc>
            </a:pPr>
            <a:r>
              <a:rPr lang="en-US" b="true" sz="5169" spc="-170">
                <a:solidFill>
                  <a:srgbClr val="FFFFFF"/>
                </a:solidFill>
                <a:latin typeface="Open Sauce Heavy"/>
                <a:ea typeface="Open Sauce Heavy"/>
                <a:cs typeface="Open Sauce Heavy"/>
                <a:sym typeface="Open Sauce Heavy"/>
              </a:rPr>
              <a:t>PENCEGAHAN</a:t>
            </a:r>
          </a:p>
        </p:txBody>
      </p:sp>
      <p:sp>
        <p:nvSpPr>
          <p:cNvPr name="TextBox 14" id="14"/>
          <p:cNvSpPr txBox="true"/>
          <p:nvPr/>
        </p:nvSpPr>
        <p:spPr>
          <a:xfrm rot="0">
            <a:off x="1475803" y="6146485"/>
            <a:ext cx="3755971" cy="704738"/>
          </a:xfrm>
          <a:prstGeom prst="rect">
            <a:avLst/>
          </a:prstGeom>
        </p:spPr>
        <p:txBody>
          <a:bodyPr anchor="t" rtlCol="false" tIns="0" lIns="0" bIns="0" rIns="0">
            <a:spAutoFit/>
          </a:bodyPr>
          <a:lstStyle/>
          <a:p>
            <a:pPr algn="l">
              <a:lnSpc>
                <a:spcPts val="5795"/>
              </a:lnSpc>
            </a:pPr>
            <a:r>
              <a:rPr lang="en-US" b="true" sz="4139" spc="-136">
                <a:solidFill>
                  <a:srgbClr val="FFFFFF"/>
                </a:solidFill>
                <a:latin typeface="Open Sauce Bold"/>
                <a:ea typeface="Open Sauce Bold"/>
                <a:cs typeface="Open Sauce Bold"/>
                <a:sym typeface="Open Sauce Bold"/>
              </a:rPr>
              <a:t>PLAGIARISME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8153971" y="5627903"/>
            <a:ext cx="990028" cy="990028"/>
            <a:chOff x="0" y="0"/>
            <a:chExt cx="990028" cy="990028"/>
          </a:xfrm>
        </p:grpSpPr>
        <p:sp>
          <p:nvSpPr>
            <p:cNvPr name="Freeform 5" id="5"/>
            <p:cNvSpPr/>
            <p:nvPr/>
          </p:nvSpPr>
          <p:spPr>
            <a:xfrm flipH="false" flipV="false" rot="0">
              <a:off x="0" y="0"/>
              <a:ext cx="990092" cy="990092"/>
            </a:xfrm>
            <a:custGeom>
              <a:avLst/>
              <a:gdLst/>
              <a:ahLst/>
              <a:cxnLst/>
              <a:rect r="r" b="b" t="t" l="l"/>
              <a:pathLst>
                <a:path h="990092" w="990092">
                  <a:moveTo>
                    <a:pt x="495046" y="0"/>
                  </a:moveTo>
                  <a:lnTo>
                    <a:pt x="495046" y="247523"/>
                  </a:lnTo>
                  <a:lnTo>
                    <a:pt x="0" y="247523"/>
                  </a:lnTo>
                  <a:lnTo>
                    <a:pt x="0" y="742569"/>
                  </a:lnTo>
                  <a:lnTo>
                    <a:pt x="495046" y="742569"/>
                  </a:lnTo>
                  <a:lnTo>
                    <a:pt x="495046" y="990092"/>
                  </a:lnTo>
                  <a:lnTo>
                    <a:pt x="990092" y="495046"/>
                  </a:lnTo>
                  <a:lnTo>
                    <a:pt x="990092" y="495046"/>
                  </a:lnTo>
                  <a:lnTo>
                    <a:pt x="495046" y="0"/>
                  </a:lnTo>
                  <a:close/>
                </a:path>
              </a:pathLst>
            </a:custGeom>
            <a:solidFill>
              <a:srgbClr val="03045A"/>
            </a:solidFill>
          </p:spPr>
        </p:sp>
      </p:grpSp>
      <p:sp>
        <p:nvSpPr>
          <p:cNvPr name="TextBox 6" id="6"/>
          <p:cNvSpPr txBox="true"/>
          <p:nvPr/>
        </p:nvSpPr>
        <p:spPr>
          <a:xfrm rot="0">
            <a:off x="645204" y="1373772"/>
            <a:ext cx="8133026"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Ruang Lingkup Kelas Literasi :</a:t>
            </a:r>
          </a:p>
        </p:txBody>
      </p:sp>
      <p:sp>
        <p:nvSpPr>
          <p:cNvPr name="TextBox 7" id="7"/>
          <p:cNvSpPr txBox="true"/>
          <p:nvPr/>
        </p:nvSpPr>
        <p:spPr>
          <a:xfrm rot="0">
            <a:off x="1869910" y="5423906"/>
            <a:ext cx="5459263" cy="1302772"/>
          </a:xfrm>
          <a:prstGeom prst="rect">
            <a:avLst/>
          </a:prstGeom>
        </p:spPr>
        <p:txBody>
          <a:bodyPr anchor="t" rtlCol="false" tIns="0" lIns="0" bIns="0" rIns="0">
            <a:spAutoFit/>
          </a:bodyPr>
          <a:lstStyle/>
          <a:p>
            <a:pPr algn="ctr">
              <a:lnSpc>
                <a:spcPts val="5129"/>
              </a:lnSpc>
            </a:pPr>
            <a:r>
              <a:rPr lang="en-US" b="true" sz="3622">
                <a:solidFill>
                  <a:srgbClr val="145DA0"/>
                </a:solidFill>
                <a:latin typeface="Helios Bold"/>
                <a:ea typeface="Helios Bold"/>
                <a:cs typeface="Helios Bold"/>
                <a:sym typeface="Helios Bold"/>
              </a:rPr>
              <a:t>Bagaimana menghindari tindakan plagiarisme?</a:t>
            </a:r>
          </a:p>
        </p:txBody>
      </p:sp>
      <p:sp>
        <p:nvSpPr>
          <p:cNvPr name="TextBox 8" id="8"/>
          <p:cNvSpPr txBox="true"/>
          <p:nvPr/>
        </p:nvSpPr>
        <p:spPr>
          <a:xfrm rot="0">
            <a:off x="853211" y="2151126"/>
            <a:ext cx="8021479" cy="925154"/>
          </a:xfrm>
          <a:prstGeom prst="rect">
            <a:avLst/>
          </a:prstGeom>
        </p:spPr>
        <p:txBody>
          <a:bodyPr anchor="t" rtlCol="false" tIns="0" lIns="0" bIns="0" rIns="0">
            <a:spAutoFit/>
          </a:bodyPr>
          <a:lstStyle/>
          <a:p>
            <a:pPr algn="l">
              <a:lnSpc>
                <a:spcPts val="7306"/>
              </a:lnSpc>
            </a:pPr>
            <a:r>
              <a:rPr lang="en-US" b="true" sz="5218">
                <a:solidFill>
                  <a:srgbClr val="0F4984"/>
                </a:solidFill>
                <a:latin typeface="Helios Bold"/>
                <a:ea typeface="Helios Bold"/>
                <a:cs typeface="Helios Bold"/>
                <a:sym typeface="Helios Bold"/>
              </a:rPr>
              <a:t>Pencegahan Plagiarisme</a:t>
            </a:r>
          </a:p>
        </p:txBody>
      </p:sp>
      <p:sp>
        <p:nvSpPr>
          <p:cNvPr name="Freeform 9" id="9"/>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9528165" y="5489933"/>
            <a:ext cx="5909535" cy="1189770"/>
          </a:xfrm>
          <a:prstGeom prst="rect">
            <a:avLst/>
          </a:prstGeom>
        </p:spPr>
        <p:txBody>
          <a:bodyPr anchor="t" rtlCol="false" tIns="0" lIns="0" bIns="0" rIns="0">
            <a:spAutoFit/>
          </a:bodyPr>
          <a:lstStyle/>
          <a:p>
            <a:pPr algn="ctr">
              <a:lnSpc>
                <a:spcPts val="4775"/>
              </a:lnSpc>
            </a:pPr>
            <a:r>
              <a:rPr lang="en-US" b="true" sz="3372">
                <a:solidFill>
                  <a:srgbClr val="145DA0"/>
                </a:solidFill>
                <a:latin typeface="Helios Bold"/>
                <a:ea typeface="Helios Bold"/>
                <a:cs typeface="Helios Bold"/>
                <a:sym typeface="Helios Bold"/>
              </a:rPr>
              <a:t>Memperbanyak referensi Karya Tulis Ilmiah</a:t>
            </a:r>
          </a:p>
        </p:txBody>
      </p:sp>
      <p:sp>
        <p:nvSpPr>
          <p:cNvPr name="Freeform 11" id="11"/>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12" id="12"/>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2311358" y="249369"/>
            <a:ext cx="3222691" cy="7884259"/>
          </a:xfrm>
          <a:custGeom>
            <a:avLst/>
            <a:gdLst/>
            <a:ahLst/>
            <a:cxnLst/>
            <a:rect r="r" b="b" t="t" l="l"/>
            <a:pathLst>
              <a:path h="7884259" w="3222691">
                <a:moveTo>
                  <a:pt x="0" y="0"/>
                </a:moveTo>
                <a:lnTo>
                  <a:pt x="3222691" y="0"/>
                </a:lnTo>
                <a:lnTo>
                  <a:pt x="3222691" y="7884259"/>
                </a:lnTo>
                <a:lnTo>
                  <a:pt x="0" y="78842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4" id="4"/>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true" flipV="false" rot="0">
            <a:off x="-1019205" y="9840679"/>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9"/>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0"/>
            <a:stretch>
              <a:fillRect l="0" t="0" r="0" b="0"/>
            </a:stretch>
          </a:blipFill>
        </p:spPr>
      </p:sp>
      <p:sp>
        <p:nvSpPr>
          <p:cNvPr name="Freeform 8" id="8"/>
          <p:cNvSpPr/>
          <p:nvPr/>
        </p:nvSpPr>
        <p:spPr>
          <a:xfrm flipH="true" flipV="false" rot="0">
            <a:off x="15972463" y="490923"/>
            <a:ext cx="1139647" cy="343849"/>
          </a:xfrm>
          <a:custGeom>
            <a:avLst/>
            <a:gdLst/>
            <a:ahLst/>
            <a:cxnLst/>
            <a:rect r="r" b="b" t="t" l="l"/>
            <a:pathLst>
              <a:path h="343849" w="1139647">
                <a:moveTo>
                  <a:pt x="1139647" y="0"/>
                </a:moveTo>
                <a:lnTo>
                  <a:pt x="0" y="0"/>
                </a:lnTo>
                <a:lnTo>
                  <a:pt x="0" y="343848"/>
                </a:lnTo>
                <a:lnTo>
                  <a:pt x="1139647" y="343848"/>
                </a:lnTo>
                <a:lnTo>
                  <a:pt x="1139647" y="0"/>
                </a:lnTo>
                <a:close/>
              </a:path>
            </a:pathLst>
          </a:custGeom>
          <a:blipFill>
            <a:blip r:embed="rId11">
              <a:extLst>
                <a:ext uri="{96DAC541-7B7A-43D3-8B79-37D633B846F1}">
                  <asvg:svgBlip xmlns:asvg="http://schemas.microsoft.com/office/drawing/2016/SVG/main" r:embed="rId12"/>
                </a:ext>
              </a:extLst>
            </a:blip>
            <a:stretch>
              <a:fillRect l="0" t="0" r="-104552" b="0"/>
            </a:stretch>
          </a:blipFill>
        </p:spPr>
      </p:sp>
      <p:sp>
        <p:nvSpPr>
          <p:cNvPr name="AutoShape 9" id="9"/>
          <p:cNvSpPr/>
          <p:nvPr/>
        </p:nvSpPr>
        <p:spPr>
          <a:xfrm flipV="true">
            <a:off x="7459794" y="490964"/>
            <a:ext cx="19050" cy="8811979"/>
          </a:xfrm>
          <a:prstGeom prst="line">
            <a:avLst/>
          </a:prstGeom>
          <a:ln cap="flat" w="38100">
            <a:solidFill>
              <a:srgbClr val="0F4984"/>
            </a:solidFill>
            <a:prstDash val="solid"/>
            <a:headEnd type="none" len="sm" w="sm"/>
            <a:tailEnd type="none" len="sm" w="sm"/>
          </a:ln>
        </p:spPr>
      </p:sp>
      <p:sp>
        <p:nvSpPr>
          <p:cNvPr name="Freeform 10" id="10"/>
          <p:cNvSpPr/>
          <p:nvPr/>
        </p:nvSpPr>
        <p:spPr>
          <a:xfrm flipH="false" flipV="false" rot="0">
            <a:off x="7173516" y="5781326"/>
            <a:ext cx="572555" cy="572555"/>
          </a:xfrm>
          <a:custGeom>
            <a:avLst/>
            <a:gdLst/>
            <a:ahLst/>
            <a:cxnLst/>
            <a:rect r="r" b="b" t="t" l="l"/>
            <a:pathLst>
              <a:path h="572555" w="572555">
                <a:moveTo>
                  <a:pt x="0" y="0"/>
                </a:moveTo>
                <a:lnTo>
                  <a:pt x="572555" y="0"/>
                </a:lnTo>
                <a:lnTo>
                  <a:pt x="572555" y="572555"/>
                </a:lnTo>
                <a:lnTo>
                  <a:pt x="0" y="57255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536461" y="3627082"/>
            <a:ext cx="4726867" cy="1516418"/>
          </a:xfrm>
          <a:prstGeom prst="rect">
            <a:avLst/>
          </a:prstGeom>
        </p:spPr>
        <p:txBody>
          <a:bodyPr anchor="t" rtlCol="false" tIns="0" lIns="0" bIns="0" rIns="0">
            <a:spAutoFit/>
          </a:bodyPr>
          <a:lstStyle/>
          <a:p>
            <a:pPr algn="l">
              <a:lnSpc>
                <a:spcPts val="6025"/>
              </a:lnSpc>
            </a:pPr>
            <a:r>
              <a:rPr lang="en-US" b="true" sz="4273">
                <a:solidFill>
                  <a:srgbClr val="03045A"/>
                </a:solidFill>
                <a:latin typeface="Helios Bold"/>
                <a:ea typeface="Helios Bold"/>
                <a:cs typeface="Helios Bold"/>
                <a:sym typeface="Helios Bold"/>
              </a:rPr>
              <a:t>Referensi Karya Tulis Ilmiah</a:t>
            </a:r>
          </a:p>
        </p:txBody>
      </p:sp>
      <p:sp>
        <p:nvSpPr>
          <p:cNvPr name="TextBox 12" id="12"/>
          <p:cNvSpPr txBox="true"/>
          <p:nvPr/>
        </p:nvSpPr>
        <p:spPr>
          <a:xfrm rot="0">
            <a:off x="8154685" y="5373512"/>
            <a:ext cx="5362870" cy="1254833"/>
          </a:xfrm>
          <a:prstGeom prst="rect">
            <a:avLst/>
          </a:prstGeom>
        </p:spPr>
        <p:txBody>
          <a:bodyPr anchor="t" rtlCol="false" tIns="0" lIns="0" bIns="0" rIns="0">
            <a:spAutoFit/>
          </a:bodyPr>
          <a:lstStyle/>
          <a:p>
            <a:pPr algn="l">
              <a:lnSpc>
                <a:spcPts val="5023"/>
              </a:lnSpc>
            </a:pPr>
            <a:r>
              <a:rPr lang="en-US" b="true" sz="3098">
                <a:solidFill>
                  <a:srgbClr val="03045A"/>
                </a:solidFill>
                <a:latin typeface="Helios Bold"/>
                <a:ea typeface="Helios Bold"/>
                <a:cs typeface="Helios Bold"/>
                <a:sym typeface="Helios Bold"/>
              </a:rPr>
              <a:t>Online/Melalui internet atau </a:t>
            </a:r>
            <a:r>
              <a:rPr lang="en-US" b="true" sz="3098" i="true">
                <a:solidFill>
                  <a:srgbClr val="03045A"/>
                </a:solidFill>
                <a:latin typeface="Helios Bold Italics"/>
                <a:ea typeface="Helios Bold Italics"/>
                <a:cs typeface="Helios Bold Italics"/>
                <a:sym typeface="Helios Bold Italics"/>
              </a:rPr>
              <a:t>E-Resources</a:t>
            </a:r>
          </a:p>
        </p:txBody>
      </p:sp>
      <p:sp>
        <p:nvSpPr>
          <p:cNvPr name="TextBox 13" id="13"/>
          <p:cNvSpPr txBox="true"/>
          <p:nvPr/>
        </p:nvSpPr>
        <p:spPr>
          <a:xfrm rot="0">
            <a:off x="8154685" y="2830337"/>
            <a:ext cx="8957424" cy="1885531"/>
          </a:xfrm>
          <a:prstGeom prst="rect">
            <a:avLst/>
          </a:prstGeom>
        </p:spPr>
        <p:txBody>
          <a:bodyPr anchor="t" rtlCol="false" tIns="0" lIns="0" bIns="0" rIns="0">
            <a:spAutoFit/>
          </a:bodyPr>
          <a:lstStyle/>
          <a:p>
            <a:pPr algn="l">
              <a:lnSpc>
                <a:spcPts val="5023"/>
              </a:lnSpc>
            </a:pPr>
            <a:r>
              <a:rPr lang="en-US" b="true" sz="3098">
                <a:solidFill>
                  <a:srgbClr val="03045A"/>
                </a:solidFill>
                <a:latin typeface="Helios Bold"/>
                <a:ea typeface="Helios Bold"/>
                <a:cs typeface="Helios Bold"/>
                <a:sym typeface="Helios Bold"/>
              </a:rPr>
              <a:t>Tercetak (Buku, Jurnal, Karya Ilmiah, Majalah atau Surat Kabar)</a:t>
            </a:r>
          </a:p>
        </p:txBody>
      </p:sp>
      <p:sp>
        <p:nvSpPr>
          <p:cNvPr name="Freeform 14" id="14"/>
          <p:cNvSpPr/>
          <p:nvPr/>
        </p:nvSpPr>
        <p:spPr>
          <a:xfrm flipH="false" flipV="false" rot="0">
            <a:off x="7173516" y="3436054"/>
            <a:ext cx="572555" cy="572555"/>
          </a:xfrm>
          <a:custGeom>
            <a:avLst/>
            <a:gdLst/>
            <a:ahLst/>
            <a:cxnLst/>
            <a:rect r="r" b="b" t="t" l="l"/>
            <a:pathLst>
              <a:path h="572555" w="572555">
                <a:moveTo>
                  <a:pt x="0" y="0"/>
                </a:moveTo>
                <a:lnTo>
                  <a:pt x="572555" y="0"/>
                </a:lnTo>
                <a:lnTo>
                  <a:pt x="572555" y="572555"/>
                </a:lnTo>
                <a:lnTo>
                  <a:pt x="0" y="57255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Freeform 7" id="7"/>
          <p:cNvSpPr/>
          <p:nvPr/>
        </p:nvSpPr>
        <p:spPr>
          <a:xfrm flipH="false" flipV="false" rot="0">
            <a:off x="1066800" y="4121422"/>
            <a:ext cx="3614398" cy="2606884"/>
          </a:xfrm>
          <a:custGeom>
            <a:avLst/>
            <a:gdLst/>
            <a:ahLst/>
            <a:cxnLst/>
            <a:rect r="r" b="b" t="t" l="l"/>
            <a:pathLst>
              <a:path h="2606884" w="3614398">
                <a:moveTo>
                  <a:pt x="0" y="0"/>
                </a:moveTo>
                <a:lnTo>
                  <a:pt x="3614398" y="0"/>
                </a:lnTo>
                <a:lnTo>
                  <a:pt x="3614398" y="2606884"/>
                </a:lnTo>
                <a:lnTo>
                  <a:pt x="0" y="2606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w="104775" cap="sq">
            <a:solidFill>
              <a:srgbClr val="0F4984"/>
            </a:solidFill>
            <a:prstDash val="solid"/>
            <a:miter/>
          </a:ln>
        </p:spPr>
      </p:sp>
      <p:sp>
        <p:nvSpPr>
          <p:cNvPr name="TextBox 8" id="8"/>
          <p:cNvSpPr txBox="true"/>
          <p:nvPr/>
        </p:nvSpPr>
        <p:spPr>
          <a:xfrm rot="0">
            <a:off x="456581" y="2127904"/>
            <a:ext cx="12766462" cy="868223"/>
          </a:xfrm>
          <a:prstGeom prst="rect">
            <a:avLst/>
          </a:prstGeom>
        </p:spPr>
        <p:txBody>
          <a:bodyPr anchor="t" rtlCol="false" tIns="0" lIns="0" bIns="0" rIns="0">
            <a:spAutoFit/>
          </a:bodyPr>
          <a:lstStyle/>
          <a:p>
            <a:pPr algn="l">
              <a:lnSpc>
                <a:spcPts val="6961"/>
              </a:lnSpc>
            </a:pPr>
            <a:r>
              <a:rPr lang="en-US" b="true" sz="4972">
                <a:solidFill>
                  <a:srgbClr val="0F4984"/>
                </a:solidFill>
                <a:latin typeface="Helios Bold"/>
                <a:ea typeface="Helios Bold"/>
                <a:cs typeface="Helios Bold"/>
                <a:sym typeface="Helios Bold"/>
              </a:rPr>
              <a:t>Langkah-Langkah Penelusuran Referensi</a:t>
            </a:r>
          </a:p>
        </p:txBody>
      </p:sp>
      <p:sp>
        <p:nvSpPr>
          <p:cNvPr name="TextBox 9" id="9"/>
          <p:cNvSpPr txBox="true"/>
          <p:nvPr/>
        </p:nvSpPr>
        <p:spPr>
          <a:xfrm rot="0">
            <a:off x="1886902" y="4705266"/>
            <a:ext cx="1974194" cy="1382046"/>
          </a:xfrm>
          <a:prstGeom prst="rect">
            <a:avLst/>
          </a:prstGeom>
        </p:spPr>
        <p:txBody>
          <a:bodyPr anchor="t" rtlCol="false" tIns="0" lIns="0" bIns="0" rIns="0">
            <a:spAutoFit/>
          </a:bodyPr>
          <a:lstStyle/>
          <a:p>
            <a:pPr algn="ctr">
              <a:lnSpc>
                <a:spcPts val="3651"/>
              </a:lnSpc>
            </a:pPr>
            <a:r>
              <a:rPr lang="en-US" b="true" sz="2589">
                <a:solidFill>
                  <a:srgbClr val="000000"/>
                </a:solidFill>
                <a:latin typeface="Helios Bold"/>
                <a:ea typeface="Helios Bold"/>
                <a:cs typeface="Helios Bold"/>
                <a:sym typeface="Helios Bold"/>
              </a:rPr>
              <a:t>Menentukan Topik dan Kata Kunci</a:t>
            </a:r>
          </a:p>
        </p:txBody>
      </p:sp>
      <p:sp>
        <p:nvSpPr>
          <p:cNvPr name="TextBox 10" id="10"/>
          <p:cNvSpPr txBox="true"/>
          <p:nvPr/>
        </p:nvSpPr>
        <p:spPr>
          <a:xfrm rot="0">
            <a:off x="5939325" y="4647538"/>
            <a:ext cx="2111909" cy="1487977"/>
          </a:xfrm>
          <a:prstGeom prst="rect">
            <a:avLst/>
          </a:prstGeom>
        </p:spPr>
        <p:txBody>
          <a:bodyPr anchor="t" rtlCol="false" tIns="0" lIns="0" bIns="0" rIns="0">
            <a:spAutoFit/>
          </a:bodyPr>
          <a:lstStyle/>
          <a:p>
            <a:pPr algn="ctr">
              <a:lnSpc>
                <a:spcPts val="3922"/>
              </a:lnSpc>
            </a:pPr>
            <a:r>
              <a:rPr lang="en-US" b="true" sz="2769">
                <a:solidFill>
                  <a:srgbClr val="000000"/>
                </a:solidFill>
                <a:latin typeface="Helios Bold"/>
                <a:ea typeface="Helios Bold"/>
                <a:cs typeface="Helios Bold"/>
                <a:sym typeface="Helios Bold"/>
              </a:rPr>
              <a:t>Menentukan Sumber Informasi</a:t>
            </a:r>
          </a:p>
        </p:txBody>
      </p:sp>
      <p:sp>
        <p:nvSpPr>
          <p:cNvPr name="TextBox 11" id="11"/>
          <p:cNvSpPr txBox="true"/>
          <p:nvPr/>
        </p:nvSpPr>
        <p:spPr>
          <a:xfrm rot="0">
            <a:off x="9891043" y="4308035"/>
            <a:ext cx="2214608" cy="2195558"/>
          </a:xfrm>
          <a:prstGeom prst="rect">
            <a:avLst/>
          </a:prstGeom>
        </p:spPr>
        <p:txBody>
          <a:bodyPr anchor="t" rtlCol="false" tIns="0" lIns="0" bIns="0" rIns="0">
            <a:spAutoFit/>
          </a:bodyPr>
          <a:lstStyle/>
          <a:p>
            <a:pPr algn="ctr">
              <a:lnSpc>
                <a:spcPts val="3482"/>
              </a:lnSpc>
            </a:pPr>
            <a:r>
              <a:rPr lang="en-US" b="true" sz="2525">
                <a:solidFill>
                  <a:srgbClr val="000000"/>
                </a:solidFill>
                <a:latin typeface="Helios Bold"/>
                <a:ea typeface="Helios Bold"/>
                <a:cs typeface="Helios Bold"/>
                <a:sym typeface="Helios Bold"/>
              </a:rPr>
              <a:t>Menggunakan Strategi penelusuran yang efektif dan efisien</a:t>
            </a:r>
          </a:p>
        </p:txBody>
      </p:sp>
      <p:sp>
        <p:nvSpPr>
          <p:cNvPr name="TextBox 12" id="12"/>
          <p:cNvSpPr txBox="true"/>
          <p:nvPr/>
        </p:nvSpPr>
        <p:spPr>
          <a:xfrm rot="0">
            <a:off x="13948546" y="4705266"/>
            <a:ext cx="2203627" cy="1378139"/>
          </a:xfrm>
          <a:prstGeom prst="rect">
            <a:avLst/>
          </a:prstGeom>
        </p:spPr>
        <p:txBody>
          <a:bodyPr anchor="t" rtlCol="false" tIns="0" lIns="0" bIns="0" rIns="0">
            <a:spAutoFit/>
          </a:bodyPr>
          <a:lstStyle/>
          <a:p>
            <a:pPr algn="ctr">
              <a:lnSpc>
                <a:spcPts val="3645"/>
              </a:lnSpc>
            </a:pPr>
            <a:r>
              <a:rPr lang="en-US" b="true" sz="2574">
                <a:solidFill>
                  <a:srgbClr val="000000"/>
                </a:solidFill>
                <a:latin typeface="Helios Bold"/>
                <a:ea typeface="Helios Bold"/>
                <a:cs typeface="Helios Bold"/>
                <a:sym typeface="Helios Bold"/>
              </a:rPr>
              <a:t>Mengevaluasi Sumber Informasi</a:t>
            </a:r>
          </a:p>
        </p:txBody>
      </p:sp>
      <p:sp>
        <p:nvSpPr>
          <p:cNvPr name="Freeform 13" id="13"/>
          <p:cNvSpPr/>
          <p:nvPr/>
        </p:nvSpPr>
        <p:spPr>
          <a:xfrm flipH="false" flipV="false" rot="0">
            <a:off x="5188080" y="4121422"/>
            <a:ext cx="3614398" cy="2606884"/>
          </a:xfrm>
          <a:custGeom>
            <a:avLst/>
            <a:gdLst/>
            <a:ahLst/>
            <a:cxnLst/>
            <a:rect r="r" b="b" t="t" l="l"/>
            <a:pathLst>
              <a:path h="2606884" w="3614398">
                <a:moveTo>
                  <a:pt x="0" y="0"/>
                </a:moveTo>
                <a:lnTo>
                  <a:pt x="3614398" y="0"/>
                </a:lnTo>
                <a:lnTo>
                  <a:pt x="3614398" y="2606884"/>
                </a:lnTo>
                <a:lnTo>
                  <a:pt x="0" y="2606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w="104775" cap="sq">
            <a:solidFill>
              <a:srgbClr val="0F4984"/>
            </a:solidFill>
            <a:prstDash val="solid"/>
            <a:miter/>
          </a:ln>
        </p:spPr>
      </p:sp>
      <p:sp>
        <p:nvSpPr>
          <p:cNvPr name="Freeform 14" id="14"/>
          <p:cNvSpPr/>
          <p:nvPr/>
        </p:nvSpPr>
        <p:spPr>
          <a:xfrm flipH="false" flipV="false" rot="0">
            <a:off x="9191149" y="4121422"/>
            <a:ext cx="3614398" cy="2606884"/>
          </a:xfrm>
          <a:custGeom>
            <a:avLst/>
            <a:gdLst/>
            <a:ahLst/>
            <a:cxnLst/>
            <a:rect r="r" b="b" t="t" l="l"/>
            <a:pathLst>
              <a:path h="2606884" w="3614398">
                <a:moveTo>
                  <a:pt x="0" y="0"/>
                </a:moveTo>
                <a:lnTo>
                  <a:pt x="3614397" y="0"/>
                </a:lnTo>
                <a:lnTo>
                  <a:pt x="3614397" y="2606884"/>
                </a:lnTo>
                <a:lnTo>
                  <a:pt x="0" y="2606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w="104775" cap="sq">
            <a:solidFill>
              <a:srgbClr val="0F4984"/>
            </a:solidFill>
            <a:prstDash val="solid"/>
            <a:miter/>
          </a:ln>
        </p:spPr>
      </p:sp>
      <p:sp>
        <p:nvSpPr>
          <p:cNvPr name="Freeform 15" id="15"/>
          <p:cNvSpPr/>
          <p:nvPr/>
        </p:nvSpPr>
        <p:spPr>
          <a:xfrm flipH="false" flipV="false" rot="0">
            <a:off x="13196071" y="4121422"/>
            <a:ext cx="3614398" cy="2606884"/>
          </a:xfrm>
          <a:custGeom>
            <a:avLst/>
            <a:gdLst/>
            <a:ahLst/>
            <a:cxnLst/>
            <a:rect r="r" b="b" t="t" l="l"/>
            <a:pathLst>
              <a:path h="2606884" w="3614398">
                <a:moveTo>
                  <a:pt x="0" y="0"/>
                </a:moveTo>
                <a:lnTo>
                  <a:pt x="3614398" y="0"/>
                </a:lnTo>
                <a:lnTo>
                  <a:pt x="3614398" y="2606884"/>
                </a:lnTo>
                <a:lnTo>
                  <a:pt x="0" y="2606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w="104775" cap="sq">
            <a:solidFill>
              <a:srgbClr val="0F4984"/>
            </a:solidFill>
            <a:prstDash val="solid"/>
            <a:miter/>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7" id="7"/>
          <p:cNvGrpSpPr>
            <a:grpSpLocks noChangeAspect="true"/>
          </p:cNvGrpSpPr>
          <p:nvPr/>
        </p:nvGrpSpPr>
        <p:grpSpPr>
          <a:xfrm rot="0">
            <a:off x="9000075" y="5552663"/>
            <a:ext cx="846674" cy="846674"/>
            <a:chOff x="0" y="0"/>
            <a:chExt cx="990028" cy="990028"/>
          </a:xfrm>
        </p:grpSpPr>
        <p:sp>
          <p:nvSpPr>
            <p:cNvPr name="Freeform 8" id="8"/>
            <p:cNvSpPr/>
            <p:nvPr/>
          </p:nvSpPr>
          <p:spPr>
            <a:xfrm flipH="false" flipV="false" rot="0">
              <a:off x="0" y="0"/>
              <a:ext cx="990092" cy="990092"/>
            </a:xfrm>
            <a:custGeom>
              <a:avLst/>
              <a:gdLst/>
              <a:ahLst/>
              <a:cxnLst/>
              <a:rect r="r" b="b" t="t" l="l"/>
              <a:pathLst>
                <a:path h="990092" w="990092">
                  <a:moveTo>
                    <a:pt x="495046" y="0"/>
                  </a:moveTo>
                  <a:lnTo>
                    <a:pt x="495046" y="247523"/>
                  </a:lnTo>
                  <a:lnTo>
                    <a:pt x="0" y="247523"/>
                  </a:lnTo>
                  <a:lnTo>
                    <a:pt x="0" y="742569"/>
                  </a:lnTo>
                  <a:lnTo>
                    <a:pt x="495046" y="742569"/>
                  </a:lnTo>
                  <a:lnTo>
                    <a:pt x="495046" y="990092"/>
                  </a:lnTo>
                  <a:lnTo>
                    <a:pt x="990092" y="495046"/>
                  </a:lnTo>
                  <a:lnTo>
                    <a:pt x="990092" y="495046"/>
                  </a:lnTo>
                  <a:lnTo>
                    <a:pt x="495046" y="0"/>
                  </a:lnTo>
                  <a:close/>
                </a:path>
              </a:pathLst>
            </a:custGeom>
            <a:solidFill>
              <a:srgbClr val="03045A"/>
            </a:solidFill>
          </p:spPr>
        </p:sp>
      </p:grpSp>
      <p:sp>
        <p:nvSpPr>
          <p:cNvPr name="TextBox 9" id="9"/>
          <p:cNvSpPr txBox="true"/>
          <p:nvPr/>
        </p:nvSpPr>
        <p:spPr>
          <a:xfrm rot="0">
            <a:off x="4273566" y="1306956"/>
            <a:ext cx="9740869" cy="648973"/>
          </a:xfrm>
          <a:prstGeom prst="rect">
            <a:avLst/>
          </a:prstGeom>
        </p:spPr>
        <p:txBody>
          <a:bodyPr anchor="t" rtlCol="false" tIns="0" lIns="0" bIns="0" rIns="0">
            <a:spAutoFit/>
          </a:bodyPr>
          <a:lstStyle/>
          <a:p>
            <a:pPr algn="l">
              <a:lnSpc>
                <a:spcPts val="5222"/>
              </a:lnSpc>
            </a:pPr>
            <a:r>
              <a:rPr lang="en-US" b="true" sz="3730">
                <a:solidFill>
                  <a:srgbClr val="03045A"/>
                </a:solidFill>
                <a:latin typeface="Helios Bold"/>
                <a:ea typeface="Helios Bold"/>
                <a:cs typeface="Helios Bold"/>
                <a:sym typeface="Helios Bold"/>
              </a:rPr>
              <a:t>Langkah-Langkah Penelusuran Referensi:</a:t>
            </a:r>
          </a:p>
        </p:txBody>
      </p:sp>
      <p:sp>
        <p:nvSpPr>
          <p:cNvPr name="TextBox 10" id="10"/>
          <p:cNvSpPr txBox="true"/>
          <p:nvPr/>
        </p:nvSpPr>
        <p:spPr>
          <a:xfrm rot="0">
            <a:off x="4303273" y="2066835"/>
            <a:ext cx="9681453" cy="785220"/>
          </a:xfrm>
          <a:prstGeom prst="rect">
            <a:avLst/>
          </a:prstGeom>
        </p:spPr>
        <p:txBody>
          <a:bodyPr anchor="t" rtlCol="false" tIns="0" lIns="0" bIns="0" rIns="0">
            <a:spAutoFit/>
          </a:bodyPr>
          <a:lstStyle/>
          <a:p>
            <a:pPr algn="l">
              <a:lnSpc>
                <a:spcPts val="6377"/>
              </a:lnSpc>
            </a:pPr>
            <a:r>
              <a:rPr lang="en-US" b="true" sz="4555">
                <a:solidFill>
                  <a:srgbClr val="03045A"/>
                </a:solidFill>
                <a:latin typeface="Helios Bold"/>
                <a:ea typeface="Helios Bold"/>
                <a:cs typeface="Helios Bold"/>
                <a:sym typeface="Helios Bold"/>
              </a:rPr>
              <a:t>Menentukan Topik dan Kata Kunci</a:t>
            </a:r>
          </a:p>
        </p:txBody>
      </p:sp>
      <p:grpSp>
        <p:nvGrpSpPr>
          <p:cNvPr name="Group 11" id="11"/>
          <p:cNvGrpSpPr/>
          <p:nvPr/>
        </p:nvGrpSpPr>
        <p:grpSpPr>
          <a:xfrm rot="0">
            <a:off x="1671660" y="3556904"/>
            <a:ext cx="6897834" cy="4525068"/>
            <a:chOff x="0" y="0"/>
            <a:chExt cx="1816714" cy="1191787"/>
          </a:xfrm>
        </p:grpSpPr>
        <p:sp>
          <p:nvSpPr>
            <p:cNvPr name="Freeform 12" id="12"/>
            <p:cNvSpPr/>
            <p:nvPr/>
          </p:nvSpPr>
          <p:spPr>
            <a:xfrm flipH="false" flipV="false" rot="0">
              <a:off x="0" y="0"/>
              <a:ext cx="1816714" cy="1191787"/>
            </a:xfrm>
            <a:custGeom>
              <a:avLst/>
              <a:gdLst/>
              <a:ahLst/>
              <a:cxnLst/>
              <a:rect r="r" b="b" t="t" l="l"/>
              <a:pathLst>
                <a:path h="1191787" w="1816714">
                  <a:moveTo>
                    <a:pt x="0" y="0"/>
                  </a:moveTo>
                  <a:lnTo>
                    <a:pt x="1816714" y="0"/>
                  </a:lnTo>
                  <a:lnTo>
                    <a:pt x="1816714" y="1191787"/>
                  </a:lnTo>
                  <a:lnTo>
                    <a:pt x="0" y="1191787"/>
                  </a:lnTo>
                  <a:close/>
                </a:path>
              </a:pathLst>
            </a:custGeom>
            <a:solidFill>
              <a:srgbClr val="0F4984"/>
            </a:solidFill>
            <a:ln w="114300" cap="sq">
              <a:solidFill>
                <a:srgbClr val="2978C8"/>
              </a:solidFill>
              <a:prstDash val="solid"/>
              <a:miter/>
            </a:ln>
          </p:spPr>
        </p:sp>
        <p:sp>
          <p:nvSpPr>
            <p:cNvPr name="TextBox 13" id="13"/>
            <p:cNvSpPr txBox="true"/>
            <p:nvPr/>
          </p:nvSpPr>
          <p:spPr>
            <a:xfrm>
              <a:off x="0" y="-38100"/>
              <a:ext cx="1816714" cy="1229887"/>
            </a:xfrm>
            <a:prstGeom prst="rect">
              <a:avLst/>
            </a:prstGeom>
          </p:spPr>
          <p:txBody>
            <a:bodyPr anchor="ctr" rtlCol="false" tIns="50800" lIns="50800" bIns="50800" rIns="50800"/>
            <a:lstStyle/>
            <a:p>
              <a:pPr algn="ctr">
                <a:lnSpc>
                  <a:spcPts val="2100"/>
                </a:lnSpc>
              </a:pPr>
            </a:p>
          </p:txBody>
        </p:sp>
      </p:grpSp>
      <p:sp>
        <p:nvSpPr>
          <p:cNvPr name="TextBox 14" id="14"/>
          <p:cNvSpPr txBox="true"/>
          <p:nvPr/>
        </p:nvSpPr>
        <p:spPr>
          <a:xfrm rot="0">
            <a:off x="2046015" y="4156231"/>
            <a:ext cx="6034824" cy="3327317"/>
          </a:xfrm>
          <a:prstGeom prst="rect">
            <a:avLst/>
          </a:prstGeom>
        </p:spPr>
        <p:txBody>
          <a:bodyPr anchor="t" rtlCol="false" tIns="0" lIns="0" bIns="0" rIns="0">
            <a:spAutoFit/>
          </a:bodyPr>
          <a:lstStyle/>
          <a:p>
            <a:pPr algn="ctr">
              <a:lnSpc>
                <a:spcPts val="4386"/>
              </a:lnSpc>
            </a:pPr>
            <a:r>
              <a:rPr lang="en-US" b="true" sz="3098">
                <a:solidFill>
                  <a:srgbClr val="FFFFFF"/>
                </a:solidFill>
                <a:latin typeface="Helios Bold"/>
                <a:ea typeface="Helios Bold"/>
                <a:cs typeface="Helios Bold"/>
                <a:sym typeface="Helios Bold"/>
              </a:rPr>
              <a:t>Tulis dan lengkapi kata kunci atau istilah penting yang sering digunakan, serta padanan katanya, baik di dalam bahasa Inggris, Latin, atau bahasa lainnya.</a:t>
            </a:r>
          </a:p>
        </p:txBody>
      </p:sp>
      <p:grpSp>
        <p:nvGrpSpPr>
          <p:cNvPr name="Group 15" id="15"/>
          <p:cNvGrpSpPr/>
          <p:nvPr/>
        </p:nvGrpSpPr>
        <p:grpSpPr>
          <a:xfrm rot="0">
            <a:off x="10277330" y="4696190"/>
            <a:ext cx="6897834" cy="1206506"/>
            <a:chOff x="0" y="0"/>
            <a:chExt cx="1816714" cy="317763"/>
          </a:xfrm>
        </p:grpSpPr>
        <p:sp>
          <p:nvSpPr>
            <p:cNvPr name="Freeform 16" id="16"/>
            <p:cNvSpPr/>
            <p:nvPr/>
          </p:nvSpPr>
          <p:spPr>
            <a:xfrm flipH="false" flipV="false" rot="0">
              <a:off x="0" y="0"/>
              <a:ext cx="1816714" cy="317763"/>
            </a:xfrm>
            <a:custGeom>
              <a:avLst/>
              <a:gdLst/>
              <a:ahLst/>
              <a:cxnLst/>
              <a:rect r="r" b="b" t="t" l="l"/>
              <a:pathLst>
                <a:path h="317763" w="1816714">
                  <a:moveTo>
                    <a:pt x="0" y="0"/>
                  </a:moveTo>
                  <a:lnTo>
                    <a:pt x="1816714" y="0"/>
                  </a:lnTo>
                  <a:lnTo>
                    <a:pt x="1816714" y="317763"/>
                  </a:lnTo>
                  <a:lnTo>
                    <a:pt x="0" y="317763"/>
                  </a:lnTo>
                  <a:close/>
                </a:path>
              </a:pathLst>
            </a:custGeom>
            <a:solidFill>
              <a:srgbClr val="0F4984"/>
            </a:solidFill>
            <a:ln w="114300" cap="sq">
              <a:solidFill>
                <a:srgbClr val="2978C8"/>
              </a:solidFill>
              <a:prstDash val="solid"/>
              <a:miter/>
            </a:ln>
          </p:spPr>
        </p:sp>
        <p:sp>
          <p:nvSpPr>
            <p:cNvPr name="TextBox 17" id="17"/>
            <p:cNvSpPr txBox="true"/>
            <p:nvPr/>
          </p:nvSpPr>
          <p:spPr>
            <a:xfrm>
              <a:off x="0" y="-38100"/>
              <a:ext cx="1816714" cy="355863"/>
            </a:xfrm>
            <a:prstGeom prst="rect">
              <a:avLst/>
            </a:prstGeom>
          </p:spPr>
          <p:txBody>
            <a:bodyPr anchor="ctr" rtlCol="false" tIns="50800" lIns="50800" bIns="50800" rIns="50800"/>
            <a:lstStyle/>
            <a:p>
              <a:pPr algn="ctr">
                <a:lnSpc>
                  <a:spcPts val="2100"/>
                </a:lnSpc>
              </a:pPr>
            </a:p>
          </p:txBody>
        </p:sp>
      </p:grpSp>
      <p:sp>
        <p:nvSpPr>
          <p:cNvPr name="TextBox 18" id="18"/>
          <p:cNvSpPr txBox="true"/>
          <p:nvPr/>
        </p:nvSpPr>
        <p:spPr>
          <a:xfrm rot="0">
            <a:off x="10856787" y="4970023"/>
            <a:ext cx="5738920" cy="582641"/>
          </a:xfrm>
          <a:prstGeom prst="rect">
            <a:avLst/>
          </a:prstGeom>
        </p:spPr>
        <p:txBody>
          <a:bodyPr anchor="t" rtlCol="false" tIns="0" lIns="0" bIns="0" rIns="0">
            <a:spAutoFit/>
          </a:bodyPr>
          <a:lstStyle/>
          <a:p>
            <a:pPr algn="l">
              <a:lnSpc>
                <a:spcPts val="4617"/>
              </a:lnSpc>
            </a:pPr>
            <a:r>
              <a:rPr lang="en-US" b="true" sz="3298">
                <a:solidFill>
                  <a:srgbClr val="FFFFFF"/>
                </a:solidFill>
                <a:latin typeface="Helios Bold"/>
                <a:ea typeface="Helios Bold"/>
                <a:cs typeface="Helios Bold"/>
                <a:sym typeface="Helios Bold"/>
              </a:rPr>
              <a:t>https://www.thesaurus.com/</a:t>
            </a:r>
          </a:p>
        </p:txBody>
      </p:sp>
      <p:grpSp>
        <p:nvGrpSpPr>
          <p:cNvPr name="Group 19" id="19"/>
          <p:cNvGrpSpPr/>
          <p:nvPr/>
        </p:nvGrpSpPr>
        <p:grpSpPr>
          <a:xfrm rot="0">
            <a:off x="10277330" y="6606952"/>
            <a:ext cx="6897834" cy="1206506"/>
            <a:chOff x="0" y="0"/>
            <a:chExt cx="1816714" cy="317763"/>
          </a:xfrm>
        </p:grpSpPr>
        <p:sp>
          <p:nvSpPr>
            <p:cNvPr name="Freeform 20" id="20"/>
            <p:cNvSpPr/>
            <p:nvPr/>
          </p:nvSpPr>
          <p:spPr>
            <a:xfrm flipH="false" flipV="false" rot="0">
              <a:off x="0" y="0"/>
              <a:ext cx="1816714" cy="317763"/>
            </a:xfrm>
            <a:custGeom>
              <a:avLst/>
              <a:gdLst/>
              <a:ahLst/>
              <a:cxnLst/>
              <a:rect r="r" b="b" t="t" l="l"/>
              <a:pathLst>
                <a:path h="317763" w="1816714">
                  <a:moveTo>
                    <a:pt x="0" y="0"/>
                  </a:moveTo>
                  <a:lnTo>
                    <a:pt x="1816714" y="0"/>
                  </a:lnTo>
                  <a:lnTo>
                    <a:pt x="1816714" y="317763"/>
                  </a:lnTo>
                  <a:lnTo>
                    <a:pt x="0" y="317763"/>
                  </a:lnTo>
                  <a:close/>
                </a:path>
              </a:pathLst>
            </a:custGeom>
            <a:solidFill>
              <a:srgbClr val="0F4984"/>
            </a:solidFill>
            <a:ln w="114300" cap="sq">
              <a:solidFill>
                <a:srgbClr val="2978C8"/>
              </a:solidFill>
              <a:prstDash val="solid"/>
              <a:miter/>
            </a:ln>
          </p:spPr>
        </p:sp>
        <p:sp>
          <p:nvSpPr>
            <p:cNvPr name="TextBox 21" id="21"/>
            <p:cNvSpPr txBox="true"/>
            <p:nvPr/>
          </p:nvSpPr>
          <p:spPr>
            <a:xfrm>
              <a:off x="0" y="-38100"/>
              <a:ext cx="1816714" cy="355863"/>
            </a:xfrm>
            <a:prstGeom prst="rect">
              <a:avLst/>
            </a:prstGeom>
          </p:spPr>
          <p:txBody>
            <a:bodyPr anchor="ctr" rtlCol="false" tIns="50800" lIns="50800" bIns="50800" rIns="50800"/>
            <a:lstStyle/>
            <a:p>
              <a:pPr algn="ctr">
                <a:lnSpc>
                  <a:spcPts val="2100"/>
                </a:lnSpc>
              </a:pPr>
            </a:p>
          </p:txBody>
        </p:sp>
      </p:grpSp>
      <p:sp>
        <p:nvSpPr>
          <p:cNvPr name="TextBox 22" id="22"/>
          <p:cNvSpPr txBox="true"/>
          <p:nvPr/>
        </p:nvSpPr>
        <p:spPr>
          <a:xfrm rot="0">
            <a:off x="11577047" y="6840879"/>
            <a:ext cx="4298400" cy="652925"/>
          </a:xfrm>
          <a:prstGeom prst="rect">
            <a:avLst/>
          </a:prstGeom>
        </p:spPr>
        <p:txBody>
          <a:bodyPr anchor="t" rtlCol="false" tIns="0" lIns="0" bIns="0" rIns="0">
            <a:spAutoFit/>
          </a:bodyPr>
          <a:lstStyle/>
          <a:p>
            <a:pPr algn="l">
              <a:lnSpc>
                <a:spcPts val="5171"/>
              </a:lnSpc>
            </a:pPr>
            <a:r>
              <a:rPr lang="en-US" b="true" sz="3694">
                <a:solidFill>
                  <a:srgbClr val="FFFFFF"/>
                </a:solidFill>
                <a:latin typeface="Helios Bold"/>
                <a:ea typeface="Helios Bold"/>
                <a:cs typeface="Helios Bold"/>
                <a:sym typeface="Helios Bold"/>
              </a:rPr>
              <a:t>https://eric.ed.gov/</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7" id="7"/>
          <p:cNvGrpSpPr/>
          <p:nvPr/>
        </p:nvGrpSpPr>
        <p:grpSpPr>
          <a:xfrm rot="0">
            <a:off x="5695083" y="1010244"/>
            <a:ext cx="6897834" cy="1206506"/>
            <a:chOff x="0" y="0"/>
            <a:chExt cx="1816714" cy="317763"/>
          </a:xfrm>
        </p:grpSpPr>
        <p:sp>
          <p:nvSpPr>
            <p:cNvPr name="Freeform 8" id="8"/>
            <p:cNvSpPr/>
            <p:nvPr/>
          </p:nvSpPr>
          <p:spPr>
            <a:xfrm flipH="false" flipV="false" rot="0">
              <a:off x="0" y="0"/>
              <a:ext cx="1816714" cy="317763"/>
            </a:xfrm>
            <a:custGeom>
              <a:avLst/>
              <a:gdLst/>
              <a:ahLst/>
              <a:cxnLst/>
              <a:rect r="r" b="b" t="t" l="l"/>
              <a:pathLst>
                <a:path h="317763" w="1816714">
                  <a:moveTo>
                    <a:pt x="0" y="0"/>
                  </a:moveTo>
                  <a:lnTo>
                    <a:pt x="1816714" y="0"/>
                  </a:lnTo>
                  <a:lnTo>
                    <a:pt x="1816714" y="317763"/>
                  </a:lnTo>
                  <a:lnTo>
                    <a:pt x="0" y="317763"/>
                  </a:lnTo>
                  <a:close/>
                </a:path>
              </a:pathLst>
            </a:custGeom>
            <a:solidFill>
              <a:srgbClr val="0F4984"/>
            </a:solidFill>
            <a:ln w="114300" cap="sq">
              <a:solidFill>
                <a:srgbClr val="2978C8"/>
              </a:solidFill>
              <a:prstDash val="solid"/>
              <a:miter/>
            </a:ln>
          </p:spPr>
        </p:sp>
        <p:sp>
          <p:nvSpPr>
            <p:cNvPr name="TextBox 9" id="9"/>
            <p:cNvSpPr txBox="true"/>
            <p:nvPr/>
          </p:nvSpPr>
          <p:spPr>
            <a:xfrm>
              <a:off x="0" y="-38100"/>
              <a:ext cx="1816714" cy="355863"/>
            </a:xfrm>
            <a:prstGeom prst="rect">
              <a:avLst/>
            </a:prstGeom>
          </p:spPr>
          <p:txBody>
            <a:bodyPr anchor="ctr" rtlCol="false" tIns="50800" lIns="50800" bIns="50800" rIns="50800"/>
            <a:lstStyle/>
            <a:p>
              <a:pPr algn="ctr">
                <a:lnSpc>
                  <a:spcPts val="2100"/>
                </a:lnSpc>
              </a:pPr>
            </a:p>
          </p:txBody>
        </p:sp>
      </p:grpSp>
      <p:sp>
        <p:nvSpPr>
          <p:cNvPr name="TextBox 10" id="10"/>
          <p:cNvSpPr txBox="true"/>
          <p:nvPr/>
        </p:nvSpPr>
        <p:spPr>
          <a:xfrm rot="0">
            <a:off x="7257731" y="1215485"/>
            <a:ext cx="3772538" cy="710298"/>
          </a:xfrm>
          <a:prstGeom prst="rect">
            <a:avLst/>
          </a:prstGeom>
        </p:spPr>
        <p:txBody>
          <a:bodyPr anchor="t" rtlCol="false" tIns="0" lIns="0" bIns="0" rIns="0">
            <a:spAutoFit/>
          </a:bodyPr>
          <a:lstStyle/>
          <a:p>
            <a:pPr algn="l">
              <a:lnSpc>
                <a:spcPts val="5694"/>
              </a:lnSpc>
            </a:pPr>
            <a:r>
              <a:rPr lang="en-US" b="true" sz="4067">
                <a:solidFill>
                  <a:srgbClr val="FFFFFF"/>
                </a:solidFill>
                <a:latin typeface="Helios Bold"/>
                <a:ea typeface="Helios Bold"/>
                <a:cs typeface="Helios Bold"/>
                <a:sym typeface="Helios Bold"/>
              </a:rPr>
              <a:t>thesaurus.com</a:t>
            </a:r>
          </a:p>
        </p:txBody>
      </p:sp>
      <p:grpSp>
        <p:nvGrpSpPr>
          <p:cNvPr name="Group 11" id="11"/>
          <p:cNvGrpSpPr>
            <a:grpSpLocks noChangeAspect="true"/>
          </p:cNvGrpSpPr>
          <p:nvPr/>
        </p:nvGrpSpPr>
        <p:grpSpPr>
          <a:xfrm rot="0">
            <a:off x="6576690" y="4552935"/>
            <a:ext cx="1150759" cy="1358033"/>
            <a:chOff x="0" y="0"/>
            <a:chExt cx="1208507" cy="1426185"/>
          </a:xfrm>
        </p:grpSpPr>
        <p:sp>
          <p:nvSpPr>
            <p:cNvPr name="Freeform 12" id="12"/>
            <p:cNvSpPr/>
            <p:nvPr/>
          </p:nvSpPr>
          <p:spPr>
            <a:xfrm flipH="false" flipV="false" rot="0">
              <a:off x="0" y="0"/>
              <a:ext cx="1208532" cy="1426210"/>
            </a:xfrm>
            <a:custGeom>
              <a:avLst/>
              <a:gdLst/>
              <a:ahLst/>
              <a:cxnLst/>
              <a:rect r="r" b="b" t="t" l="l"/>
              <a:pathLst>
                <a:path h="1426210" w="1208532">
                  <a:moveTo>
                    <a:pt x="0" y="1426210"/>
                  </a:moveTo>
                  <a:lnTo>
                    <a:pt x="1208532" y="1426210"/>
                  </a:lnTo>
                  <a:lnTo>
                    <a:pt x="1208532" y="0"/>
                  </a:lnTo>
                  <a:lnTo>
                    <a:pt x="0" y="0"/>
                  </a:lnTo>
                  <a:close/>
                </a:path>
              </a:pathLst>
            </a:custGeom>
            <a:solidFill>
              <a:srgbClr val="000000">
                <a:alpha val="0"/>
              </a:srgbClr>
            </a:solidFill>
          </p:spPr>
        </p:sp>
      </p:grpSp>
      <p:grpSp>
        <p:nvGrpSpPr>
          <p:cNvPr name="Group 13" id="13"/>
          <p:cNvGrpSpPr>
            <a:grpSpLocks noChangeAspect="true"/>
          </p:cNvGrpSpPr>
          <p:nvPr/>
        </p:nvGrpSpPr>
        <p:grpSpPr>
          <a:xfrm rot="0">
            <a:off x="8418755" y="7342194"/>
            <a:ext cx="922216" cy="1132048"/>
            <a:chOff x="0" y="0"/>
            <a:chExt cx="968502" cy="1188847"/>
          </a:xfrm>
        </p:grpSpPr>
        <p:sp>
          <p:nvSpPr>
            <p:cNvPr name="Freeform 14" id="14"/>
            <p:cNvSpPr/>
            <p:nvPr/>
          </p:nvSpPr>
          <p:spPr>
            <a:xfrm flipH="false" flipV="false" rot="0">
              <a:off x="0" y="0"/>
              <a:ext cx="968502" cy="1188847"/>
            </a:xfrm>
            <a:custGeom>
              <a:avLst/>
              <a:gdLst/>
              <a:ahLst/>
              <a:cxnLst/>
              <a:rect r="r" b="b" t="t" l="l"/>
              <a:pathLst>
                <a:path h="1188847" w="968502">
                  <a:moveTo>
                    <a:pt x="0" y="1188847"/>
                  </a:moveTo>
                  <a:lnTo>
                    <a:pt x="968502" y="1188847"/>
                  </a:lnTo>
                  <a:lnTo>
                    <a:pt x="968502" y="0"/>
                  </a:lnTo>
                  <a:lnTo>
                    <a:pt x="0" y="0"/>
                  </a:lnTo>
                  <a:close/>
                </a:path>
              </a:pathLst>
            </a:custGeom>
            <a:solidFill>
              <a:srgbClr val="000000">
                <a:alpha val="0"/>
              </a:srgbClr>
            </a:solidFill>
          </p:spPr>
        </p:sp>
      </p:grpSp>
      <p:sp>
        <p:nvSpPr>
          <p:cNvPr name="TextBox 15" id="15"/>
          <p:cNvSpPr txBox="true"/>
          <p:nvPr/>
        </p:nvSpPr>
        <p:spPr>
          <a:xfrm rot="0">
            <a:off x="7831093" y="5045846"/>
            <a:ext cx="2043843" cy="746160"/>
          </a:xfrm>
          <a:prstGeom prst="rect">
            <a:avLst/>
          </a:prstGeom>
        </p:spPr>
        <p:txBody>
          <a:bodyPr anchor="t" rtlCol="false" tIns="0" lIns="0" bIns="0" rIns="0">
            <a:spAutoFit/>
          </a:bodyPr>
          <a:lstStyle/>
          <a:p>
            <a:pPr algn="l">
              <a:lnSpc>
                <a:spcPts val="2944"/>
              </a:lnSpc>
            </a:pPr>
            <a:r>
              <a:rPr lang="en-US" b="true" sz="2114">
                <a:solidFill>
                  <a:srgbClr val="C82929"/>
                </a:solidFill>
                <a:latin typeface="Helios Bold"/>
                <a:ea typeface="Helios Bold"/>
                <a:cs typeface="Helios Bold"/>
                <a:sym typeface="Helios Bold"/>
              </a:rPr>
              <a:t>Hasil Pencarian yang berhasil</a:t>
            </a:r>
          </a:p>
        </p:txBody>
      </p:sp>
      <p:sp>
        <p:nvSpPr>
          <p:cNvPr name="TextBox 16" id="16"/>
          <p:cNvSpPr txBox="true"/>
          <p:nvPr/>
        </p:nvSpPr>
        <p:spPr>
          <a:xfrm rot="0">
            <a:off x="10944052" y="5945301"/>
            <a:ext cx="1915186" cy="1015644"/>
          </a:xfrm>
          <a:prstGeom prst="rect">
            <a:avLst/>
          </a:prstGeom>
        </p:spPr>
        <p:txBody>
          <a:bodyPr anchor="t" rtlCol="false" tIns="0" lIns="0" bIns="0" rIns="0">
            <a:spAutoFit/>
          </a:bodyPr>
          <a:lstStyle/>
          <a:p>
            <a:pPr algn="l">
              <a:lnSpc>
                <a:spcPts val="2658"/>
              </a:lnSpc>
            </a:pPr>
            <a:r>
              <a:rPr lang="en-US" b="true" sz="1908">
                <a:solidFill>
                  <a:srgbClr val="C82929"/>
                </a:solidFill>
                <a:latin typeface="Helios Bold"/>
                <a:ea typeface="Helios Bold"/>
                <a:cs typeface="Helios Bold"/>
                <a:sym typeface="Helios Bold"/>
              </a:rPr>
              <a:t>Hasil pencarian apabila terdapat kesalahan ketik</a:t>
            </a:r>
          </a:p>
        </p:txBody>
      </p:sp>
      <p:sp>
        <p:nvSpPr>
          <p:cNvPr name="Freeform 17" id="17"/>
          <p:cNvSpPr/>
          <p:nvPr/>
        </p:nvSpPr>
        <p:spPr>
          <a:xfrm flipH="false" flipV="false" rot="0">
            <a:off x="3332313" y="3121294"/>
            <a:ext cx="3653425" cy="4766792"/>
          </a:xfrm>
          <a:custGeom>
            <a:avLst/>
            <a:gdLst/>
            <a:ahLst/>
            <a:cxnLst/>
            <a:rect r="r" b="b" t="t" l="l"/>
            <a:pathLst>
              <a:path h="4766792" w="3653425">
                <a:moveTo>
                  <a:pt x="0" y="0"/>
                </a:moveTo>
                <a:lnTo>
                  <a:pt x="3653425" y="0"/>
                </a:lnTo>
                <a:lnTo>
                  <a:pt x="3653425" y="4766793"/>
                </a:lnTo>
                <a:lnTo>
                  <a:pt x="0" y="4766793"/>
                </a:lnTo>
                <a:lnTo>
                  <a:pt x="0" y="0"/>
                </a:lnTo>
                <a:close/>
              </a:path>
            </a:pathLst>
          </a:custGeom>
          <a:blipFill>
            <a:blip r:embed="rId9"/>
            <a:stretch>
              <a:fillRect l="-299" t="-229" r="-261" b="-175"/>
            </a:stretch>
          </a:blipFill>
          <a:ln w="38100" cap="sq">
            <a:solidFill>
              <a:srgbClr val="0F4984"/>
            </a:solidFill>
            <a:prstDash val="solid"/>
            <a:miter/>
          </a:ln>
        </p:spPr>
      </p:sp>
      <p:sp>
        <p:nvSpPr>
          <p:cNvPr name="Freeform 18" id="18"/>
          <p:cNvSpPr/>
          <p:nvPr/>
        </p:nvSpPr>
        <p:spPr>
          <a:xfrm flipH="false" flipV="false" rot="0">
            <a:off x="7221311" y="7537338"/>
            <a:ext cx="5491236" cy="1942441"/>
          </a:xfrm>
          <a:custGeom>
            <a:avLst/>
            <a:gdLst/>
            <a:ahLst/>
            <a:cxnLst/>
            <a:rect r="r" b="b" t="t" l="l"/>
            <a:pathLst>
              <a:path h="1942441" w="5491236">
                <a:moveTo>
                  <a:pt x="0" y="0"/>
                </a:moveTo>
                <a:lnTo>
                  <a:pt x="5491237" y="0"/>
                </a:lnTo>
                <a:lnTo>
                  <a:pt x="5491237" y="1942441"/>
                </a:lnTo>
                <a:lnTo>
                  <a:pt x="0" y="1942441"/>
                </a:lnTo>
                <a:lnTo>
                  <a:pt x="0" y="0"/>
                </a:lnTo>
                <a:close/>
              </a:path>
            </a:pathLst>
          </a:custGeom>
          <a:blipFill>
            <a:blip r:embed="rId10"/>
            <a:stretch>
              <a:fillRect l="-199" t="-122461" r="-9704" b="-16895"/>
            </a:stretch>
          </a:blipFill>
          <a:ln w="38100" cap="sq">
            <a:solidFill>
              <a:srgbClr val="0F4984"/>
            </a:solidFill>
            <a:prstDash val="solid"/>
            <a:miter/>
          </a:ln>
        </p:spPr>
      </p:sp>
      <p:sp>
        <p:nvSpPr>
          <p:cNvPr name="Freeform 19" id="19"/>
          <p:cNvSpPr/>
          <p:nvPr/>
        </p:nvSpPr>
        <p:spPr>
          <a:xfrm flipH="false" flipV="false" rot="0">
            <a:off x="6873388" y="5687347"/>
            <a:ext cx="1233345" cy="1273597"/>
          </a:xfrm>
          <a:custGeom>
            <a:avLst/>
            <a:gdLst/>
            <a:ahLst/>
            <a:cxnLst/>
            <a:rect r="r" b="b" t="t" l="l"/>
            <a:pathLst>
              <a:path h="1273597" w="1233345">
                <a:moveTo>
                  <a:pt x="0" y="0"/>
                </a:moveTo>
                <a:lnTo>
                  <a:pt x="1233345" y="0"/>
                </a:lnTo>
                <a:lnTo>
                  <a:pt x="1233345" y="1273598"/>
                </a:lnTo>
                <a:lnTo>
                  <a:pt x="0" y="127359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0486773" y="6960945"/>
            <a:ext cx="1233345" cy="1273597"/>
          </a:xfrm>
          <a:custGeom>
            <a:avLst/>
            <a:gdLst/>
            <a:ahLst/>
            <a:cxnLst/>
            <a:rect r="r" b="b" t="t" l="l"/>
            <a:pathLst>
              <a:path h="1273597" w="1233345">
                <a:moveTo>
                  <a:pt x="0" y="0"/>
                </a:moveTo>
                <a:lnTo>
                  <a:pt x="1233345" y="0"/>
                </a:lnTo>
                <a:lnTo>
                  <a:pt x="1233345" y="1273597"/>
                </a:lnTo>
                <a:lnTo>
                  <a:pt x="0" y="12735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7" id="7"/>
          <p:cNvGrpSpPr/>
          <p:nvPr/>
        </p:nvGrpSpPr>
        <p:grpSpPr>
          <a:xfrm rot="0">
            <a:off x="411918" y="4449021"/>
            <a:ext cx="3757465" cy="1959548"/>
            <a:chOff x="0" y="0"/>
            <a:chExt cx="1344144" cy="700982"/>
          </a:xfrm>
        </p:grpSpPr>
        <p:sp>
          <p:nvSpPr>
            <p:cNvPr name="Freeform 8" id="8"/>
            <p:cNvSpPr/>
            <p:nvPr/>
          </p:nvSpPr>
          <p:spPr>
            <a:xfrm flipH="false" flipV="false" rot="0">
              <a:off x="0" y="0"/>
              <a:ext cx="1344144" cy="700982"/>
            </a:xfrm>
            <a:custGeom>
              <a:avLst/>
              <a:gdLst/>
              <a:ahLst/>
              <a:cxnLst/>
              <a:rect r="r" b="b" t="t" l="l"/>
              <a:pathLst>
                <a:path h="700982" w="1344144">
                  <a:moveTo>
                    <a:pt x="0" y="0"/>
                  </a:moveTo>
                  <a:lnTo>
                    <a:pt x="1344144" y="0"/>
                  </a:lnTo>
                  <a:lnTo>
                    <a:pt x="1344144" y="700982"/>
                  </a:lnTo>
                  <a:lnTo>
                    <a:pt x="0" y="700982"/>
                  </a:lnTo>
                  <a:close/>
                </a:path>
              </a:pathLst>
            </a:custGeom>
            <a:solidFill>
              <a:srgbClr val="FEFFFD"/>
            </a:solidFill>
            <a:ln w="114300" cap="sq">
              <a:solidFill>
                <a:srgbClr val="145DA0"/>
              </a:solidFill>
              <a:prstDash val="solid"/>
              <a:miter/>
            </a:ln>
          </p:spPr>
        </p:sp>
        <p:sp>
          <p:nvSpPr>
            <p:cNvPr name="TextBox 9" id="9"/>
            <p:cNvSpPr txBox="true"/>
            <p:nvPr/>
          </p:nvSpPr>
          <p:spPr>
            <a:xfrm>
              <a:off x="0" y="-38100"/>
              <a:ext cx="1344144" cy="739082"/>
            </a:xfrm>
            <a:prstGeom prst="rect">
              <a:avLst/>
            </a:prstGeom>
          </p:spPr>
          <p:txBody>
            <a:bodyPr anchor="ctr" rtlCol="false" tIns="50800" lIns="50800" bIns="50800" rIns="50800"/>
            <a:lstStyle/>
            <a:p>
              <a:pPr algn="ctr">
                <a:lnSpc>
                  <a:spcPts val="2100"/>
                </a:lnSpc>
              </a:pPr>
            </a:p>
          </p:txBody>
        </p:sp>
      </p:grpSp>
      <p:sp>
        <p:nvSpPr>
          <p:cNvPr name="Freeform 10" id="10"/>
          <p:cNvSpPr/>
          <p:nvPr/>
        </p:nvSpPr>
        <p:spPr>
          <a:xfrm flipH="false" flipV="false" rot="0">
            <a:off x="624020" y="4835829"/>
            <a:ext cx="3333260" cy="1262472"/>
          </a:xfrm>
          <a:custGeom>
            <a:avLst/>
            <a:gdLst/>
            <a:ahLst/>
            <a:cxnLst/>
            <a:rect r="r" b="b" t="t" l="l"/>
            <a:pathLst>
              <a:path h="1262472" w="3333260">
                <a:moveTo>
                  <a:pt x="0" y="0"/>
                </a:moveTo>
                <a:lnTo>
                  <a:pt x="3333261" y="0"/>
                </a:lnTo>
                <a:lnTo>
                  <a:pt x="3333261" y="1262472"/>
                </a:lnTo>
                <a:lnTo>
                  <a:pt x="0" y="1262472"/>
                </a:lnTo>
                <a:lnTo>
                  <a:pt x="0" y="0"/>
                </a:lnTo>
                <a:close/>
              </a:path>
            </a:pathLst>
          </a:custGeom>
          <a:blipFill>
            <a:blip r:embed="rId9"/>
            <a:stretch>
              <a:fillRect l="0" t="0" r="0" b="0"/>
            </a:stretch>
          </a:blipFill>
        </p:spPr>
      </p:sp>
      <p:sp>
        <p:nvSpPr>
          <p:cNvPr name="Freeform 11" id="11"/>
          <p:cNvSpPr/>
          <p:nvPr/>
        </p:nvSpPr>
        <p:spPr>
          <a:xfrm flipH="false" flipV="false" rot="0">
            <a:off x="13021304" y="4076572"/>
            <a:ext cx="5112411" cy="2561988"/>
          </a:xfrm>
          <a:custGeom>
            <a:avLst/>
            <a:gdLst/>
            <a:ahLst/>
            <a:cxnLst/>
            <a:rect r="r" b="b" t="t" l="l"/>
            <a:pathLst>
              <a:path h="2561988" w="5112411">
                <a:moveTo>
                  <a:pt x="0" y="0"/>
                </a:moveTo>
                <a:lnTo>
                  <a:pt x="5112410" y="0"/>
                </a:lnTo>
                <a:lnTo>
                  <a:pt x="5112410" y="2561987"/>
                </a:lnTo>
                <a:lnTo>
                  <a:pt x="0" y="2561987"/>
                </a:lnTo>
                <a:lnTo>
                  <a:pt x="0" y="0"/>
                </a:lnTo>
                <a:close/>
              </a:path>
            </a:pathLst>
          </a:custGeom>
          <a:blipFill>
            <a:blip r:embed="rId10"/>
            <a:stretch>
              <a:fillRect l="-241" t="-482" r="-31545" b="-447"/>
            </a:stretch>
          </a:blipFill>
          <a:ln w="38100" cap="sq">
            <a:solidFill>
              <a:srgbClr val="145DA0"/>
            </a:solidFill>
            <a:prstDash val="solid"/>
            <a:miter/>
          </a:ln>
        </p:spPr>
      </p:sp>
      <p:sp>
        <p:nvSpPr>
          <p:cNvPr name="Freeform 12" id="12"/>
          <p:cNvSpPr/>
          <p:nvPr/>
        </p:nvSpPr>
        <p:spPr>
          <a:xfrm flipH="false" flipV="false" rot="0">
            <a:off x="4278330" y="4076572"/>
            <a:ext cx="3406169" cy="3431753"/>
          </a:xfrm>
          <a:custGeom>
            <a:avLst/>
            <a:gdLst/>
            <a:ahLst/>
            <a:cxnLst/>
            <a:rect r="r" b="b" t="t" l="l"/>
            <a:pathLst>
              <a:path h="3431753" w="3406169">
                <a:moveTo>
                  <a:pt x="0" y="0"/>
                </a:moveTo>
                <a:lnTo>
                  <a:pt x="3406169" y="0"/>
                </a:lnTo>
                <a:lnTo>
                  <a:pt x="3406169" y="3431753"/>
                </a:lnTo>
                <a:lnTo>
                  <a:pt x="0" y="3431753"/>
                </a:lnTo>
                <a:lnTo>
                  <a:pt x="0" y="0"/>
                </a:lnTo>
                <a:close/>
              </a:path>
            </a:pathLst>
          </a:custGeom>
          <a:blipFill>
            <a:blip r:embed="rId11"/>
            <a:stretch>
              <a:fillRect l="-335" t="-333" r="-334" b="-419"/>
            </a:stretch>
          </a:blipFill>
          <a:ln w="66675" cap="sq">
            <a:solidFill>
              <a:srgbClr val="0F4984"/>
            </a:solidFill>
            <a:prstDash val="solid"/>
            <a:miter/>
          </a:ln>
        </p:spPr>
      </p:sp>
      <p:sp>
        <p:nvSpPr>
          <p:cNvPr name="Freeform 13" id="13"/>
          <p:cNvSpPr/>
          <p:nvPr/>
        </p:nvSpPr>
        <p:spPr>
          <a:xfrm flipH="false" flipV="false" rot="0">
            <a:off x="7817849" y="4076572"/>
            <a:ext cx="5070105" cy="3492035"/>
          </a:xfrm>
          <a:custGeom>
            <a:avLst/>
            <a:gdLst/>
            <a:ahLst/>
            <a:cxnLst/>
            <a:rect r="r" b="b" t="t" l="l"/>
            <a:pathLst>
              <a:path h="3492035" w="5070105">
                <a:moveTo>
                  <a:pt x="0" y="0"/>
                </a:moveTo>
                <a:lnTo>
                  <a:pt x="5070105" y="0"/>
                </a:lnTo>
                <a:lnTo>
                  <a:pt x="5070105" y="3492035"/>
                </a:lnTo>
                <a:lnTo>
                  <a:pt x="0" y="3492035"/>
                </a:lnTo>
                <a:lnTo>
                  <a:pt x="0" y="0"/>
                </a:lnTo>
                <a:close/>
              </a:path>
            </a:pathLst>
          </a:custGeom>
          <a:blipFill>
            <a:blip r:embed="rId12"/>
            <a:stretch>
              <a:fillRect l="0" t="0" r="0" b="0"/>
            </a:stretch>
          </a:blipFill>
          <a:ln w="85725" cap="sq">
            <a:solidFill>
              <a:srgbClr val="145DA0"/>
            </a:solidFill>
            <a:prstDash val="solid"/>
            <a:miter/>
          </a:ln>
        </p:spPr>
      </p:sp>
      <p:sp>
        <p:nvSpPr>
          <p:cNvPr name="TextBox 14" id="14"/>
          <p:cNvSpPr txBox="true"/>
          <p:nvPr/>
        </p:nvSpPr>
        <p:spPr>
          <a:xfrm rot="0">
            <a:off x="3564517" y="1640967"/>
            <a:ext cx="11158966" cy="710604"/>
          </a:xfrm>
          <a:prstGeom prst="rect">
            <a:avLst/>
          </a:prstGeom>
        </p:spPr>
        <p:txBody>
          <a:bodyPr anchor="t" rtlCol="false" tIns="0" lIns="0" bIns="0" rIns="0">
            <a:spAutoFit/>
          </a:bodyPr>
          <a:lstStyle/>
          <a:p>
            <a:pPr algn="l">
              <a:lnSpc>
                <a:spcPts val="5982"/>
              </a:lnSpc>
            </a:pPr>
            <a:r>
              <a:rPr lang="en-US" sz="4273">
                <a:solidFill>
                  <a:srgbClr val="03045A"/>
                </a:solidFill>
                <a:latin typeface="Bree Serif"/>
                <a:ea typeface="Bree Serif"/>
                <a:cs typeface="Bree Serif"/>
                <a:sym typeface="Bree Serif"/>
              </a:rPr>
              <a:t>Langkah-Langkah Penelusuran Referensi:</a:t>
            </a:r>
          </a:p>
        </p:txBody>
      </p:sp>
      <p:sp>
        <p:nvSpPr>
          <p:cNvPr name="TextBox 15" id="15"/>
          <p:cNvSpPr txBox="true"/>
          <p:nvPr/>
        </p:nvSpPr>
        <p:spPr>
          <a:xfrm rot="0">
            <a:off x="4169383" y="2373326"/>
            <a:ext cx="9949234" cy="896140"/>
          </a:xfrm>
          <a:prstGeom prst="rect">
            <a:avLst/>
          </a:prstGeom>
        </p:spPr>
        <p:txBody>
          <a:bodyPr anchor="t" rtlCol="false" tIns="0" lIns="0" bIns="0" rIns="0">
            <a:spAutoFit/>
          </a:bodyPr>
          <a:lstStyle/>
          <a:p>
            <a:pPr algn="l">
              <a:lnSpc>
                <a:spcPts val="7306"/>
              </a:lnSpc>
            </a:pPr>
            <a:r>
              <a:rPr lang="en-US" sz="5218">
                <a:solidFill>
                  <a:srgbClr val="03045A"/>
                </a:solidFill>
                <a:latin typeface="Bree Serif"/>
                <a:ea typeface="Bree Serif"/>
                <a:cs typeface="Bree Serif"/>
                <a:sym typeface="Bree Serif"/>
              </a:rPr>
              <a:t>Menentukan Sumber Informasi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63503" y="9653045"/>
            <a:ext cx="18414997" cy="697449"/>
          </a:xfrm>
          <a:custGeom>
            <a:avLst/>
            <a:gdLst/>
            <a:ahLst/>
            <a:cxnLst/>
            <a:rect r="r" b="b" t="t" l="l"/>
            <a:pathLst>
              <a:path h="697449" w="18414997">
                <a:moveTo>
                  <a:pt x="0" y="0"/>
                </a:moveTo>
                <a:lnTo>
                  <a:pt x="18414997" y="0"/>
                </a:lnTo>
                <a:lnTo>
                  <a:pt x="18414997" y="697449"/>
                </a:lnTo>
                <a:lnTo>
                  <a:pt x="0" y="697449"/>
                </a:lnTo>
                <a:lnTo>
                  <a:pt x="0" y="0"/>
                </a:lnTo>
                <a:close/>
              </a:path>
            </a:pathLst>
          </a:custGeom>
          <a:blipFill>
            <a:blip r:embed="rId2">
              <a:alphaModFix amt="6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4" id="4"/>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0">
            <a:off x="768458" y="4606833"/>
            <a:ext cx="142875" cy="142875"/>
            <a:chOff x="0" y="0"/>
            <a:chExt cx="142875" cy="142875"/>
          </a:xfrm>
        </p:grpSpPr>
        <p:sp>
          <p:nvSpPr>
            <p:cNvPr name="Freeform 6" id="6"/>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292A2B"/>
            </a:solidFill>
          </p:spPr>
        </p:sp>
      </p:grpSp>
      <p:grpSp>
        <p:nvGrpSpPr>
          <p:cNvPr name="Group 7" id="7"/>
          <p:cNvGrpSpPr>
            <a:grpSpLocks noChangeAspect="true"/>
          </p:cNvGrpSpPr>
          <p:nvPr/>
        </p:nvGrpSpPr>
        <p:grpSpPr>
          <a:xfrm rot="0">
            <a:off x="768458" y="5187858"/>
            <a:ext cx="142875" cy="142875"/>
            <a:chOff x="0" y="0"/>
            <a:chExt cx="142875" cy="142875"/>
          </a:xfrm>
        </p:grpSpPr>
        <p:sp>
          <p:nvSpPr>
            <p:cNvPr name="Freeform 8" id="8"/>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292A2B"/>
            </a:solidFill>
          </p:spPr>
        </p:sp>
      </p:grpSp>
      <p:grpSp>
        <p:nvGrpSpPr>
          <p:cNvPr name="Group 9" id="9"/>
          <p:cNvGrpSpPr>
            <a:grpSpLocks noChangeAspect="true"/>
          </p:cNvGrpSpPr>
          <p:nvPr/>
        </p:nvGrpSpPr>
        <p:grpSpPr>
          <a:xfrm rot="0">
            <a:off x="768458" y="5768883"/>
            <a:ext cx="142875" cy="142875"/>
            <a:chOff x="0" y="0"/>
            <a:chExt cx="142875" cy="142875"/>
          </a:xfrm>
        </p:grpSpPr>
        <p:sp>
          <p:nvSpPr>
            <p:cNvPr name="Freeform 10" id="10"/>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292A2B"/>
            </a:solidFill>
          </p:spPr>
        </p:sp>
      </p:grpSp>
      <p:grpSp>
        <p:nvGrpSpPr>
          <p:cNvPr name="Group 11" id="11"/>
          <p:cNvGrpSpPr>
            <a:grpSpLocks noChangeAspect="true"/>
          </p:cNvGrpSpPr>
          <p:nvPr/>
        </p:nvGrpSpPr>
        <p:grpSpPr>
          <a:xfrm rot="0">
            <a:off x="768458" y="6349908"/>
            <a:ext cx="142875" cy="142875"/>
            <a:chOff x="0" y="0"/>
            <a:chExt cx="142875" cy="142875"/>
          </a:xfrm>
        </p:grpSpPr>
        <p:sp>
          <p:nvSpPr>
            <p:cNvPr name="Freeform 12" id="12"/>
            <p:cNvSpPr/>
            <p:nvPr/>
          </p:nvSpPr>
          <p:spPr>
            <a:xfrm flipH="false" flipV="false" rot="0">
              <a:off x="0" y="0"/>
              <a:ext cx="143002" cy="142875"/>
            </a:xfrm>
            <a:custGeom>
              <a:avLst/>
              <a:gdLst/>
              <a:ahLst/>
              <a:cxnLst/>
              <a:rect r="r" b="b" t="t" l="l"/>
              <a:pathLst>
                <a:path h="142875" w="143002">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501" y="0"/>
                  </a:cubicBezTo>
                  <a:cubicBezTo>
                    <a:pt x="76200" y="0"/>
                    <a:pt x="80899" y="508"/>
                    <a:pt x="85471" y="1397"/>
                  </a:cubicBezTo>
                  <a:cubicBezTo>
                    <a:pt x="90043" y="2286"/>
                    <a:pt x="94488" y="3683"/>
                    <a:pt x="98933" y="5461"/>
                  </a:cubicBezTo>
                  <a:cubicBezTo>
                    <a:pt x="103378" y="7239"/>
                    <a:pt x="107442" y="9398"/>
                    <a:pt x="111252" y="12065"/>
                  </a:cubicBezTo>
                  <a:cubicBezTo>
                    <a:pt x="115062" y="14732"/>
                    <a:pt x="118745" y="17653"/>
                    <a:pt x="122047" y="20955"/>
                  </a:cubicBezTo>
                  <a:cubicBezTo>
                    <a:pt x="125349" y="24257"/>
                    <a:pt x="128270" y="27940"/>
                    <a:pt x="130937" y="31750"/>
                  </a:cubicBezTo>
                  <a:cubicBezTo>
                    <a:pt x="133604" y="35560"/>
                    <a:pt x="135763" y="39751"/>
                    <a:pt x="137541" y="44069"/>
                  </a:cubicBezTo>
                  <a:cubicBezTo>
                    <a:pt x="139319" y="48387"/>
                    <a:pt x="140716" y="52832"/>
                    <a:pt x="141605" y="57531"/>
                  </a:cubicBezTo>
                  <a:cubicBezTo>
                    <a:pt x="142494" y="62230"/>
                    <a:pt x="143002" y="66802"/>
                    <a:pt x="143002" y="71501"/>
                  </a:cubicBezTo>
                  <a:close/>
                </a:path>
              </a:pathLst>
            </a:custGeom>
            <a:solidFill>
              <a:srgbClr val="292A2B"/>
            </a:solidFill>
          </p:spPr>
        </p:sp>
      </p:grpSp>
      <p:grpSp>
        <p:nvGrpSpPr>
          <p:cNvPr name="Group 13" id="13"/>
          <p:cNvGrpSpPr>
            <a:grpSpLocks noChangeAspect="true"/>
          </p:cNvGrpSpPr>
          <p:nvPr/>
        </p:nvGrpSpPr>
        <p:grpSpPr>
          <a:xfrm rot="0">
            <a:off x="691382" y="9854717"/>
            <a:ext cx="308772" cy="314192"/>
            <a:chOff x="0" y="0"/>
            <a:chExt cx="308775" cy="314198"/>
          </a:xfrm>
        </p:grpSpPr>
        <p:sp>
          <p:nvSpPr>
            <p:cNvPr name="Freeform 14" id="14"/>
            <p:cNvSpPr/>
            <p:nvPr/>
          </p:nvSpPr>
          <p:spPr>
            <a:xfrm flipH="false" flipV="false" rot="0">
              <a:off x="0" y="0"/>
              <a:ext cx="308737" cy="314198"/>
            </a:xfrm>
            <a:custGeom>
              <a:avLst/>
              <a:gdLst/>
              <a:ahLst/>
              <a:cxnLst/>
              <a:rect r="r" b="b" t="t" l="l"/>
              <a:pathLst>
                <a:path h="314198" w="308737">
                  <a:moveTo>
                    <a:pt x="0" y="314198"/>
                  </a:moveTo>
                  <a:lnTo>
                    <a:pt x="308737" y="314198"/>
                  </a:lnTo>
                  <a:lnTo>
                    <a:pt x="308737" y="0"/>
                  </a:lnTo>
                  <a:lnTo>
                    <a:pt x="0" y="0"/>
                  </a:lnTo>
                  <a:close/>
                </a:path>
              </a:pathLst>
            </a:custGeom>
            <a:solidFill>
              <a:srgbClr val="000000">
                <a:alpha val="0"/>
              </a:srgbClr>
            </a:solidFill>
          </p:spPr>
        </p:sp>
      </p:grpSp>
      <p:grpSp>
        <p:nvGrpSpPr>
          <p:cNvPr name="Group 15" id="15"/>
          <p:cNvGrpSpPr>
            <a:grpSpLocks noChangeAspect="true"/>
          </p:cNvGrpSpPr>
          <p:nvPr/>
        </p:nvGrpSpPr>
        <p:grpSpPr>
          <a:xfrm rot="0">
            <a:off x="4312901" y="9846221"/>
            <a:ext cx="331194" cy="331194"/>
            <a:chOff x="0" y="0"/>
            <a:chExt cx="331191" cy="331191"/>
          </a:xfrm>
        </p:grpSpPr>
        <p:sp>
          <p:nvSpPr>
            <p:cNvPr name="Freeform 16" id="16"/>
            <p:cNvSpPr/>
            <p:nvPr/>
          </p:nvSpPr>
          <p:spPr>
            <a:xfrm flipH="false" flipV="false" rot="0">
              <a:off x="0" y="0"/>
              <a:ext cx="331216" cy="331216"/>
            </a:xfrm>
            <a:custGeom>
              <a:avLst/>
              <a:gdLst/>
              <a:ahLst/>
              <a:cxnLst/>
              <a:rect r="r" b="b" t="t" l="l"/>
              <a:pathLst>
                <a:path h="331216" w="331216">
                  <a:moveTo>
                    <a:pt x="0" y="331216"/>
                  </a:moveTo>
                  <a:lnTo>
                    <a:pt x="331216" y="331216"/>
                  </a:lnTo>
                  <a:lnTo>
                    <a:pt x="331216" y="0"/>
                  </a:lnTo>
                  <a:lnTo>
                    <a:pt x="0" y="0"/>
                  </a:lnTo>
                  <a:close/>
                </a:path>
              </a:pathLst>
            </a:custGeom>
            <a:solidFill>
              <a:srgbClr val="000000">
                <a:alpha val="0"/>
              </a:srgbClr>
            </a:solidFill>
          </p:spPr>
        </p:sp>
      </p:grpSp>
      <p:grpSp>
        <p:nvGrpSpPr>
          <p:cNvPr name="Group 17" id="17"/>
          <p:cNvGrpSpPr>
            <a:grpSpLocks noChangeAspect="true"/>
          </p:cNvGrpSpPr>
          <p:nvPr/>
        </p:nvGrpSpPr>
        <p:grpSpPr>
          <a:xfrm rot="0">
            <a:off x="8573481" y="9846221"/>
            <a:ext cx="331194" cy="331194"/>
            <a:chOff x="0" y="0"/>
            <a:chExt cx="331191" cy="331191"/>
          </a:xfrm>
        </p:grpSpPr>
        <p:sp>
          <p:nvSpPr>
            <p:cNvPr name="Freeform 18" id="18"/>
            <p:cNvSpPr/>
            <p:nvPr/>
          </p:nvSpPr>
          <p:spPr>
            <a:xfrm flipH="false" flipV="false" rot="0">
              <a:off x="0" y="0"/>
              <a:ext cx="331216" cy="331216"/>
            </a:xfrm>
            <a:custGeom>
              <a:avLst/>
              <a:gdLst/>
              <a:ahLst/>
              <a:cxnLst/>
              <a:rect r="r" b="b" t="t" l="l"/>
              <a:pathLst>
                <a:path h="331216" w="331216">
                  <a:moveTo>
                    <a:pt x="0" y="331216"/>
                  </a:moveTo>
                  <a:lnTo>
                    <a:pt x="331216" y="331216"/>
                  </a:lnTo>
                  <a:lnTo>
                    <a:pt x="331216" y="0"/>
                  </a:lnTo>
                  <a:lnTo>
                    <a:pt x="0" y="0"/>
                  </a:lnTo>
                  <a:close/>
                </a:path>
              </a:pathLst>
            </a:custGeom>
            <a:solidFill>
              <a:srgbClr val="000000">
                <a:alpha val="0"/>
              </a:srgbClr>
            </a:solidFill>
          </p:spPr>
        </p:sp>
      </p:grpSp>
      <p:grpSp>
        <p:nvGrpSpPr>
          <p:cNvPr name="Group 19" id="19"/>
          <p:cNvGrpSpPr>
            <a:grpSpLocks noChangeAspect="true"/>
          </p:cNvGrpSpPr>
          <p:nvPr/>
        </p:nvGrpSpPr>
        <p:grpSpPr>
          <a:xfrm rot="0">
            <a:off x="11245282" y="9837715"/>
            <a:ext cx="348186" cy="348186"/>
            <a:chOff x="0" y="0"/>
            <a:chExt cx="348196" cy="348196"/>
          </a:xfrm>
        </p:grpSpPr>
        <p:sp>
          <p:nvSpPr>
            <p:cNvPr name="Freeform 20" id="20"/>
            <p:cNvSpPr/>
            <p:nvPr/>
          </p:nvSpPr>
          <p:spPr>
            <a:xfrm flipH="false" flipV="false" rot="0">
              <a:off x="0" y="0"/>
              <a:ext cx="348234" cy="348234"/>
            </a:xfrm>
            <a:custGeom>
              <a:avLst/>
              <a:gdLst/>
              <a:ahLst/>
              <a:cxnLst/>
              <a:rect r="r" b="b" t="t" l="l"/>
              <a:pathLst>
                <a:path h="348234" w="348234">
                  <a:moveTo>
                    <a:pt x="0" y="348234"/>
                  </a:moveTo>
                  <a:lnTo>
                    <a:pt x="348234" y="348234"/>
                  </a:lnTo>
                  <a:lnTo>
                    <a:pt x="348234" y="0"/>
                  </a:lnTo>
                  <a:lnTo>
                    <a:pt x="0" y="0"/>
                  </a:lnTo>
                  <a:close/>
                </a:path>
              </a:pathLst>
            </a:custGeom>
            <a:solidFill>
              <a:srgbClr val="000000">
                <a:alpha val="0"/>
              </a:srgbClr>
            </a:solidFill>
          </p:spPr>
        </p:sp>
      </p:grpSp>
      <p:sp>
        <p:nvSpPr>
          <p:cNvPr name="Freeform 21" id="21"/>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22" id="22"/>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Freeform 23" id="23"/>
          <p:cNvSpPr/>
          <p:nvPr/>
        </p:nvSpPr>
        <p:spPr>
          <a:xfrm flipH="false" flipV="false" rot="0">
            <a:off x="14443736" y="6558011"/>
            <a:ext cx="3600386" cy="2700289"/>
          </a:xfrm>
          <a:custGeom>
            <a:avLst/>
            <a:gdLst/>
            <a:ahLst/>
            <a:cxnLst/>
            <a:rect r="r" b="b" t="t" l="l"/>
            <a:pathLst>
              <a:path h="2700289" w="3600386">
                <a:moveTo>
                  <a:pt x="0" y="0"/>
                </a:moveTo>
                <a:lnTo>
                  <a:pt x="3600386" y="0"/>
                </a:lnTo>
                <a:lnTo>
                  <a:pt x="3600386" y="2700289"/>
                </a:lnTo>
                <a:lnTo>
                  <a:pt x="0" y="2700289"/>
                </a:lnTo>
                <a:lnTo>
                  <a:pt x="0" y="0"/>
                </a:lnTo>
                <a:close/>
              </a:path>
            </a:pathLst>
          </a:custGeom>
          <a:blipFill>
            <a:blip r:embed="rId9"/>
            <a:stretch>
              <a:fillRect l="0" t="0" r="0" b="0"/>
            </a:stretch>
          </a:blipFill>
        </p:spPr>
      </p:sp>
      <p:sp>
        <p:nvSpPr>
          <p:cNvPr name="TextBox 24" id="24"/>
          <p:cNvSpPr txBox="true"/>
          <p:nvPr/>
        </p:nvSpPr>
        <p:spPr>
          <a:xfrm rot="0">
            <a:off x="1110024" y="4377700"/>
            <a:ext cx="10802541" cy="2314175"/>
          </a:xfrm>
          <a:prstGeom prst="rect">
            <a:avLst/>
          </a:prstGeom>
        </p:spPr>
        <p:txBody>
          <a:bodyPr anchor="t" rtlCol="false" tIns="0" lIns="0" bIns="0" rIns="0">
            <a:spAutoFit/>
          </a:bodyPr>
          <a:lstStyle/>
          <a:p>
            <a:pPr algn="l">
              <a:lnSpc>
                <a:spcPts val="4575"/>
              </a:lnSpc>
            </a:pPr>
            <a:r>
              <a:rPr lang="en-US" b="true" sz="3347" spc="26">
                <a:solidFill>
                  <a:srgbClr val="292A2B"/>
                </a:solidFill>
                <a:latin typeface="Helios Bold"/>
                <a:ea typeface="Helios Bold"/>
                <a:cs typeface="Helios Bold"/>
                <a:sym typeface="Helios Bold"/>
              </a:rPr>
              <a:t>mencari, menemukan, mengevaluasi, dan menggunakan informasi yang relevan dan kredibel </a:t>
            </a:r>
          </a:p>
        </p:txBody>
      </p:sp>
      <p:sp>
        <p:nvSpPr>
          <p:cNvPr name="TextBox 25" id="25"/>
          <p:cNvSpPr txBox="true"/>
          <p:nvPr/>
        </p:nvSpPr>
        <p:spPr>
          <a:xfrm rot="0">
            <a:off x="1082526" y="9865662"/>
            <a:ext cx="2957979" cy="26779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PERPUSTAKAAN.UPI.EDU</a:t>
            </a:r>
          </a:p>
        </p:txBody>
      </p:sp>
      <p:sp>
        <p:nvSpPr>
          <p:cNvPr name="TextBox 26" id="26"/>
          <p:cNvSpPr txBox="true"/>
          <p:nvPr/>
        </p:nvSpPr>
        <p:spPr>
          <a:xfrm rot="0">
            <a:off x="4729810" y="9865662"/>
            <a:ext cx="3532165" cy="26779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CS_PERPUSTAKAAN@UPI.EDU</a:t>
            </a:r>
          </a:p>
        </p:txBody>
      </p:sp>
      <p:sp>
        <p:nvSpPr>
          <p:cNvPr name="TextBox 27" id="27"/>
          <p:cNvSpPr txBox="true"/>
          <p:nvPr/>
        </p:nvSpPr>
        <p:spPr>
          <a:xfrm rot="0">
            <a:off x="8959967" y="9865662"/>
            <a:ext cx="1878006" cy="26779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0859-5999-9300</a:t>
            </a:r>
          </a:p>
        </p:txBody>
      </p:sp>
      <p:sp>
        <p:nvSpPr>
          <p:cNvPr name="TextBox 28" id="28"/>
          <p:cNvSpPr txBox="true"/>
          <p:nvPr/>
        </p:nvSpPr>
        <p:spPr>
          <a:xfrm rot="0">
            <a:off x="11650628" y="9865662"/>
            <a:ext cx="2657189" cy="26779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@PERPUSTAKAAN_UPI</a:t>
            </a:r>
          </a:p>
        </p:txBody>
      </p:sp>
      <p:sp>
        <p:nvSpPr>
          <p:cNvPr name="TextBox 29" id="29"/>
          <p:cNvSpPr txBox="true"/>
          <p:nvPr/>
        </p:nvSpPr>
        <p:spPr>
          <a:xfrm rot="0">
            <a:off x="15107707" y="9865662"/>
            <a:ext cx="2657961" cy="26760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UPI CENTRAL LIBRARY</a:t>
            </a:r>
          </a:p>
        </p:txBody>
      </p:sp>
      <p:sp>
        <p:nvSpPr>
          <p:cNvPr name="TextBox 30" id="30"/>
          <p:cNvSpPr txBox="true"/>
          <p:nvPr/>
        </p:nvSpPr>
        <p:spPr>
          <a:xfrm rot="0">
            <a:off x="387458" y="3219317"/>
            <a:ext cx="13354917" cy="1159459"/>
          </a:xfrm>
          <a:prstGeom prst="rect">
            <a:avLst/>
          </a:prstGeom>
        </p:spPr>
        <p:txBody>
          <a:bodyPr anchor="t" rtlCol="false" tIns="0" lIns="0" bIns="0" rIns="0">
            <a:spAutoFit/>
          </a:bodyPr>
          <a:lstStyle/>
          <a:p>
            <a:pPr algn="l">
              <a:lnSpc>
                <a:spcPts val="4575"/>
              </a:lnSpc>
            </a:pPr>
            <a:r>
              <a:rPr lang="en-US" sz="3347" spc="26">
                <a:solidFill>
                  <a:srgbClr val="292A2B"/>
                </a:solidFill>
                <a:latin typeface="Helios"/>
                <a:ea typeface="Helios"/>
                <a:cs typeface="Helios"/>
                <a:sym typeface="Helios"/>
              </a:rPr>
              <a:t>Peserta dapat melakukan </a:t>
            </a:r>
            <a:r>
              <a:rPr lang="en-US" b="true" sz="3347" spc="26">
                <a:solidFill>
                  <a:srgbClr val="292A2B"/>
                </a:solidFill>
                <a:latin typeface="Helios Bold"/>
                <a:ea typeface="Helios Bold"/>
                <a:cs typeface="Helios Bold"/>
                <a:sym typeface="Helios Bold"/>
              </a:rPr>
              <a:t>teknik sitasi dan penelusuran referensi </a:t>
            </a:r>
            <a:r>
              <a:rPr lang="en-US" sz="3347" spc="26">
                <a:solidFill>
                  <a:srgbClr val="292A2B"/>
                </a:solidFill>
                <a:latin typeface="Helios"/>
                <a:ea typeface="Helios"/>
                <a:cs typeface="Helios"/>
                <a:sym typeface="Helios"/>
              </a:rPr>
              <a:t>yang merupakan </a:t>
            </a:r>
            <a:r>
              <a:rPr lang="en-US" b="true" sz="3347" spc="26">
                <a:solidFill>
                  <a:srgbClr val="292A2B"/>
                </a:solidFill>
                <a:latin typeface="Helios Bold"/>
                <a:ea typeface="Helios Bold"/>
                <a:cs typeface="Helios Bold"/>
                <a:sym typeface="Helios Bold"/>
              </a:rPr>
              <a:t>proses sistematis</a:t>
            </a:r>
            <a:r>
              <a:rPr lang="en-US" sz="3347" spc="26">
                <a:solidFill>
                  <a:srgbClr val="292A2B"/>
                </a:solidFill>
                <a:latin typeface="Helios"/>
                <a:ea typeface="Helios"/>
                <a:cs typeface="Helios"/>
                <a:sym typeface="Helios"/>
              </a:rPr>
              <a:t> untuk </a:t>
            </a:r>
          </a:p>
        </p:txBody>
      </p:sp>
      <p:sp>
        <p:nvSpPr>
          <p:cNvPr name="TextBox 31" id="31"/>
          <p:cNvSpPr txBox="true"/>
          <p:nvPr/>
        </p:nvSpPr>
        <p:spPr>
          <a:xfrm rot="0">
            <a:off x="387458" y="6705467"/>
            <a:ext cx="11873846" cy="1159459"/>
          </a:xfrm>
          <a:prstGeom prst="rect">
            <a:avLst/>
          </a:prstGeom>
        </p:spPr>
        <p:txBody>
          <a:bodyPr anchor="t" rtlCol="false" tIns="0" lIns="0" bIns="0" rIns="0">
            <a:spAutoFit/>
          </a:bodyPr>
          <a:lstStyle/>
          <a:p>
            <a:pPr algn="l">
              <a:lnSpc>
                <a:spcPts val="4575"/>
              </a:lnSpc>
            </a:pPr>
            <a:r>
              <a:rPr lang="en-US" sz="3347" spc="26">
                <a:solidFill>
                  <a:srgbClr val="292A2B"/>
                </a:solidFill>
                <a:latin typeface="Helios"/>
                <a:ea typeface="Helios"/>
                <a:cs typeface="Helios"/>
                <a:sym typeface="Helios"/>
              </a:rPr>
              <a:t>dalam menyusun sitasi pada </a:t>
            </a:r>
            <a:r>
              <a:rPr lang="en-US" b="true" sz="3347" spc="26">
                <a:solidFill>
                  <a:srgbClr val="292A2B"/>
                </a:solidFill>
                <a:latin typeface="Helios Bold"/>
                <a:ea typeface="Helios Bold"/>
                <a:cs typeface="Helios Bold"/>
                <a:sym typeface="Helios Bold"/>
              </a:rPr>
              <a:t>karya ilmiah, esai, atau tugas akademik lainnya. </a:t>
            </a:r>
          </a:p>
        </p:txBody>
      </p:sp>
      <p:sp>
        <p:nvSpPr>
          <p:cNvPr name="TextBox 32" id="32"/>
          <p:cNvSpPr txBox="true"/>
          <p:nvPr/>
        </p:nvSpPr>
        <p:spPr>
          <a:xfrm rot="0">
            <a:off x="387458" y="1973199"/>
            <a:ext cx="5456625" cy="1172270"/>
          </a:xfrm>
          <a:prstGeom prst="rect">
            <a:avLst/>
          </a:prstGeom>
        </p:spPr>
        <p:txBody>
          <a:bodyPr anchor="t" rtlCol="false" tIns="0" lIns="0" bIns="0" rIns="0">
            <a:spAutoFit/>
          </a:bodyPr>
          <a:lstStyle/>
          <a:p>
            <a:pPr algn="l">
              <a:lnSpc>
                <a:spcPts val="9385"/>
              </a:lnSpc>
            </a:pPr>
            <a:r>
              <a:rPr lang="en-US" b="true" sz="6704">
                <a:solidFill>
                  <a:srgbClr val="16599D"/>
                </a:solidFill>
                <a:latin typeface="Helios Bold"/>
                <a:ea typeface="Helios Bold"/>
                <a:cs typeface="Helios Bold"/>
                <a:sym typeface="Helios Bold"/>
              </a:rPr>
              <a:t>Pendahuluan</a:t>
            </a:r>
          </a:p>
        </p:txBody>
      </p:sp>
      <p:grpSp>
        <p:nvGrpSpPr>
          <p:cNvPr name="Group 33" id="33"/>
          <p:cNvGrpSpPr/>
          <p:nvPr/>
        </p:nvGrpSpPr>
        <p:grpSpPr>
          <a:xfrm rot="0">
            <a:off x="15631864" y="-1717598"/>
            <a:ext cx="4523902" cy="4523902"/>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35" id="35"/>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36" id="36"/>
          <p:cNvGrpSpPr/>
          <p:nvPr/>
        </p:nvGrpSpPr>
        <p:grpSpPr>
          <a:xfrm rot="0">
            <a:off x="16384898" y="-1150346"/>
            <a:ext cx="3017833" cy="3017833"/>
            <a:chOff x="0" y="0"/>
            <a:chExt cx="812800" cy="812800"/>
          </a:xfrm>
        </p:grpSpPr>
        <p:sp>
          <p:nvSpPr>
            <p:cNvPr name="Freeform 37" id="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alpha val="42745"/>
                </a:srgbClr>
              </a:solidFill>
              <a:prstDash val="solid"/>
              <a:miter/>
            </a:ln>
          </p:spPr>
        </p:sp>
        <p:sp>
          <p:nvSpPr>
            <p:cNvPr name="TextBox 38" id="38"/>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Freeform 7" id="7"/>
          <p:cNvSpPr/>
          <p:nvPr/>
        </p:nvSpPr>
        <p:spPr>
          <a:xfrm flipH="false" flipV="false" rot="0">
            <a:off x="161589" y="2359264"/>
            <a:ext cx="6399266" cy="3481359"/>
          </a:xfrm>
          <a:custGeom>
            <a:avLst/>
            <a:gdLst/>
            <a:ahLst/>
            <a:cxnLst/>
            <a:rect r="r" b="b" t="t" l="l"/>
            <a:pathLst>
              <a:path h="3481359" w="6399266">
                <a:moveTo>
                  <a:pt x="0" y="0"/>
                </a:moveTo>
                <a:lnTo>
                  <a:pt x="6399266" y="0"/>
                </a:lnTo>
                <a:lnTo>
                  <a:pt x="6399266" y="3481359"/>
                </a:lnTo>
                <a:lnTo>
                  <a:pt x="0" y="3481359"/>
                </a:lnTo>
                <a:lnTo>
                  <a:pt x="0" y="0"/>
                </a:lnTo>
                <a:close/>
              </a:path>
            </a:pathLst>
          </a:custGeom>
          <a:blipFill>
            <a:blip r:embed="rId9"/>
            <a:stretch>
              <a:fillRect l="-290" t="0" r="-37379" b="0"/>
            </a:stretch>
          </a:blipFill>
          <a:ln w="85725" cap="sq">
            <a:solidFill>
              <a:srgbClr val="145DA0"/>
            </a:solidFill>
            <a:prstDash val="solid"/>
            <a:miter/>
          </a:ln>
        </p:spPr>
      </p:sp>
      <p:sp>
        <p:nvSpPr>
          <p:cNvPr name="TextBox 8" id="8"/>
          <p:cNvSpPr txBox="true"/>
          <p:nvPr/>
        </p:nvSpPr>
        <p:spPr>
          <a:xfrm rot="0">
            <a:off x="5010512" y="-118556"/>
            <a:ext cx="9163698" cy="1596670"/>
          </a:xfrm>
          <a:prstGeom prst="rect">
            <a:avLst/>
          </a:prstGeom>
        </p:spPr>
        <p:txBody>
          <a:bodyPr anchor="t" rtlCol="false" tIns="0" lIns="0" bIns="0" rIns="0">
            <a:spAutoFit/>
          </a:bodyPr>
          <a:lstStyle/>
          <a:p>
            <a:pPr algn="ctr">
              <a:lnSpc>
                <a:spcPts val="12216"/>
              </a:lnSpc>
            </a:pPr>
            <a:r>
              <a:rPr lang="en-US" sz="8852" spc="867">
                <a:solidFill>
                  <a:srgbClr val="145DA0"/>
                </a:solidFill>
                <a:latin typeface="Poppins"/>
                <a:ea typeface="Poppins"/>
                <a:cs typeface="Poppins"/>
                <a:sym typeface="Poppins"/>
              </a:rPr>
              <a:t>REPOSITORY</a:t>
            </a:r>
          </a:p>
        </p:txBody>
      </p:sp>
      <p:sp>
        <p:nvSpPr>
          <p:cNvPr name="TextBox 9" id="9"/>
          <p:cNvSpPr txBox="true"/>
          <p:nvPr/>
        </p:nvSpPr>
        <p:spPr>
          <a:xfrm rot="0">
            <a:off x="6162739" y="1440015"/>
            <a:ext cx="6859244" cy="421350"/>
          </a:xfrm>
          <a:prstGeom prst="rect">
            <a:avLst/>
          </a:prstGeom>
        </p:spPr>
        <p:txBody>
          <a:bodyPr anchor="t" rtlCol="false" tIns="0" lIns="0" bIns="0" rIns="0">
            <a:spAutoFit/>
          </a:bodyPr>
          <a:lstStyle/>
          <a:p>
            <a:pPr algn="ctr">
              <a:lnSpc>
                <a:spcPts val="3486"/>
              </a:lnSpc>
            </a:pPr>
            <a:r>
              <a:rPr lang="en-US" sz="2526" spc="247">
                <a:solidFill>
                  <a:srgbClr val="145DA0"/>
                </a:solidFill>
                <a:latin typeface="Open Sauce"/>
                <a:ea typeface="Open Sauce"/>
                <a:cs typeface="Open Sauce"/>
                <a:sym typeface="Open Sauce"/>
              </a:rPr>
              <a:t>USB YPKP</a:t>
            </a:r>
          </a:p>
        </p:txBody>
      </p:sp>
      <p:sp>
        <p:nvSpPr>
          <p:cNvPr name="TextBox 10" id="10"/>
          <p:cNvSpPr txBox="true"/>
          <p:nvPr/>
        </p:nvSpPr>
        <p:spPr>
          <a:xfrm rot="0">
            <a:off x="7892398" y="1960041"/>
            <a:ext cx="3399927" cy="370647"/>
          </a:xfrm>
          <a:prstGeom prst="rect">
            <a:avLst/>
          </a:prstGeom>
        </p:spPr>
        <p:txBody>
          <a:bodyPr anchor="t" rtlCol="false" tIns="0" lIns="0" bIns="0" rIns="0">
            <a:spAutoFit/>
          </a:bodyPr>
          <a:lstStyle/>
          <a:p>
            <a:pPr algn="l">
              <a:lnSpc>
                <a:spcPts val="2881"/>
              </a:lnSpc>
            </a:pPr>
            <a:r>
              <a:rPr lang="en-US" sz="2058" b="true">
                <a:solidFill>
                  <a:srgbClr val="145DA0"/>
                </a:solidFill>
                <a:latin typeface="Poppins Bold"/>
                <a:ea typeface="Poppins Bold"/>
                <a:cs typeface="Poppins Bold"/>
                <a:sym typeface="Poppins Bold"/>
              </a:rPr>
              <a:t>repository.usbypkp.ac.id</a:t>
            </a:r>
          </a:p>
        </p:txBody>
      </p:sp>
      <p:sp>
        <p:nvSpPr>
          <p:cNvPr name="Freeform 11" id="11"/>
          <p:cNvSpPr/>
          <p:nvPr/>
        </p:nvSpPr>
        <p:spPr>
          <a:xfrm flipH="false" flipV="false" rot="0">
            <a:off x="6206833" y="6348701"/>
            <a:ext cx="4711517" cy="2543090"/>
          </a:xfrm>
          <a:custGeom>
            <a:avLst/>
            <a:gdLst/>
            <a:ahLst/>
            <a:cxnLst/>
            <a:rect r="r" b="b" t="t" l="l"/>
            <a:pathLst>
              <a:path h="2543090" w="4711517">
                <a:moveTo>
                  <a:pt x="0" y="0"/>
                </a:moveTo>
                <a:lnTo>
                  <a:pt x="4711518" y="0"/>
                </a:lnTo>
                <a:lnTo>
                  <a:pt x="4711518" y="2543090"/>
                </a:lnTo>
                <a:lnTo>
                  <a:pt x="0" y="2543090"/>
                </a:lnTo>
                <a:lnTo>
                  <a:pt x="0" y="0"/>
                </a:lnTo>
                <a:close/>
              </a:path>
            </a:pathLst>
          </a:custGeom>
          <a:blipFill>
            <a:blip r:embed="rId10"/>
            <a:stretch>
              <a:fillRect l="-9441" t="0" r="-21886" b="0"/>
            </a:stretch>
          </a:blipFill>
          <a:ln w="57150" cap="sq">
            <a:solidFill>
              <a:srgbClr val="0F4984"/>
            </a:solidFill>
            <a:prstDash val="solid"/>
            <a:miter/>
          </a:ln>
        </p:spPr>
      </p:sp>
      <p:sp>
        <p:nvSpPr>
          <p:cNvPr name="AutoShape 12" id="12"/>
          <p:cNvSpPr/>
          <p:nvPr/>
        </p:nvSpPr>
        <p:spPr>
          <a:xfrm flipV="true">
            <a:off x="7663008" y="5415279"/>
            <a:ext cx="2143961" cy="2143961"/>
          </a:xfrm>
          <a:prstGeom prst="line">
            <a:avLst/>
          </a:prstGeom>
          <a:ln cap="flat" w="19050">
            <a:solidFill>
              <a:srgbClr val="0F4984"/>
            </a:solidFill>
            <a:prstDash val="solid"/>
            <a:headEnd type="none" len="sm" w="sm"/>
            <a:tailEnd type="arrow" len="sm" w="med"/>
          </a:ln>
        </p:spPr>
      </p:sp>
      <p:sp>
        <p:nvSpPr>
          <p:cNvPr name="Freeform 13" id="13"/>
          <p:cNvSpPr/>
          <p:nvPr/>
        </p:nvSpPr>
        <p:spPr>
          <a:xfrm flipH="false" flipV="false" rot="0">
            <a:off x="9953784" y="4203158"/>
            <a:ext cx="4173017" cy="1637465"/>
          </a:xfrm>
          <a:custGeom>
            <a:avLst/>
            <a:gdLst/>
            <a:ahLst/>
            <a:cxnLst/>
            <a:rect r="r" b="b" t="t" l="l"/>
            <a:pathLst>
              <a:path h="1637465" w="4173017">
                <a:moveTo>
                  <a:pt x="0" y="0"/>
                </a:moveTo>
                <a:lnTo>
                  <a:pt x="4173017" y="0"/>
                </a:lnTo>
                <a:lnTo>
                  <a:pt x="4173017" y="1637465"/>
                </a:lnTo>
                <a:lnTo>
                  <a:pt x="0" y="1637465"/>
                </a:lnTo>
                <a:lnTo>
                  <a:pt x="0" y="0"/>
                </a:lnTo>
                <a:close/>
              </a:path>
            </a:pathLst>
          </a:custGeom>
          <a:blipFill>
            <a:blip r:embed="rId11"/>
            <a:stretch>
              <a:fillRect l="0" t="0" r="-73596" b="0"/>
            </a:stretch>
          </a:blipFill>
          <a:ln w="38100" cap="sq">
            <a:solidFill>
              <a:srgbClr val="0F4984"/>
            </a:solidFill>
            <a:prstDash val="solid"/>
            <a:miter/>
          </a:ln>
        </p:spPr>
      </p:sp>
      <p:sp>
        <p:nvSpPr>
          <p:cNvPr name="Freeform 14" id="14"/>
          <p:cNvSpPr/>
          <p:nvPr/>
        </p:nvSpPr>
        <p:spPr>
          <a:xfrm flipH="false" flipV="false" rot="0">
            <a:off x="11381699" y="5926208"/>
            <a:ext cx="2549080" cy="2739695"/>
          </a:xfrm>
          <a:custGeom>
            <a:avLst/>
            <a:gdLst/>
            <a:ahLst/>
            <a:cxnLst/>
            <a:rect r="r" b="b" t="t" l="l"/>
            <a:pathLst>
              <a:path h="2739695" w="2549080">
                <a:moveTo>
                  <a:pt x="0" y="0"/>
                </a:moveTo>
                <a:lnTo>
                  <a:pt x="2549080" y="0"/>
                </a:lnTo>
                <a:lnTo>
                  <a:pt x="2549080" y="2739695"/>
                </a:lnTo>
                <a:lnTo>
                  <a:pt x="0" y="2739695"/>
                </a:lnTo>
                <a:lnTo>
                  <a:pt x="0" y="0"/>
                </a:lnTo>
                <a:close/>
              </a:path>
            </a:pathLst>
          </a:custGeom>
          <a:blipFill>
            <a:blip r:embed="rId12"/>
            <a:stretch>
              <a:fillRect l="0" t="0" r="-39263" b="0"/>
            </a:stretch>
          </a:blipFill>
          <a:ln w="57150" cap="sq">
            <a:solidFill>
              <a:srgbClr val="0F4984"/>
            </a:solidFill>
            <a:prstDash val="solid"/>
            <a:miter/>
          </a:ln>
        </p:spPr>
      </p:sp>
      <p:sp>
        <p:nvSpPr>
          <p:cNvPr name="AutoShape 15" id="15"/>
          <p:cNvSpPr/>
          <p:nvPr/>
        </p:nvSpPr>
        <p:spPr>
          <a:xfrm flipV="true">
            <a:off x="7914805" y="7152098"/>
            <a:ext cx="3466894" cy="664141"/>
          </a:xfrm>
          <a:prstGeom prst="line">
            <a:avLst/>
          </a:prstGeom>
          <a:ln cap="flat" w="19050">
            <a:solidFill>
              <a:srgbClr val="0F4984"/>
            </a:solidFill>
            <a:prstDash val="solid"/>
            <a:headEnd type="none" len="sm" w="sm"/>
            <a:tailEnd type="arrow" len="sm" w="med"/>
          </a:ln>
        </p:spPr>
      </p:sp>
      <p:sp>
        <p:nvSpPr>
          <p:cNvPr name="AutoShape 16" id="16"/>
          <p:cNvSpPr/>
          <p:nvPr/>
        </p:nvSpPr>
        <p:spPr>
          <a:xfrm flipV="true">
            <a:off x="7912438" y="6703256"/>
            <a:ext cx="6678427" cy="1789479"/>
          </a:xfrm>
          <a:prstGeom prst="line">
            <a:avLst/>
          </a:prstGeom>
          <a:ln cap="flat" w="19050">
            <a:solidFill>
              <a:srgbClr val="0F4984"/>
            </a:solidFill>
            <a:prstDash val="solid"/>
            <a:headEnd type="none" len="sm" w="sm"/>
            <a:tailEnd type="arrow" len="sm" w="med"/>
          </a:ln>
        </p:spPr>
      </p:sp>
      <p:sp>
        <p:nvSpPr>
          <p:cNvPr name="Freeform 17" id="17"/>
          <p:cNvSpPr/>
          <p:nvPr/>
        </p:nvSpPr>
        <p:spPr>
          <a:xfrm flipH="false" flipV="false" rot="0">
            <a:off x="14590865" y="5049613"/>
            <a:ext cx="2668435" cy="2766625"/>
          </a:xfrm>
          <a:custGeom>
            <a:avLst/>
            <a:gdLst/>
            <a:ahLst/>
            <a:cxnLst/>
            <a:rect r="r" b="b" t="t" l="l"/>
            <a:pathLst>
              <a:path h="2766625" w="2668435">
                <a:moveTo>
                  <a:pt x="0" y="0"/>
                </a:moveTo>
                <a:lnTo>
                  <a:pt x="2668435" y="0"/>
                </a:lnTo>
                <a:lnTo>
                  <a:pt x="2668435" y="2766625"/>
                </a:lnTo>
                <a:lnTo>
                  <a:pt x="0" y="2766625"/>
                </a:lnTo>
                <a:lnTo>
                  <a:pt x="0" y="0"/>
                </a:lnTo>
                <a:close/>
              </a:path>
            </a:pathLst>
          </a:custGeom>
          <a:blipFill>
            <a:blip r:embed="rId13"/>
            <a:stretch>
              <a:fillRect l="0" t="0" r="-53797" b="0"/>
            </a:stretch>
          </a:blipFill>
          <a:ln w="66675" cap="sq">
            <a:solidFill>
              <a:srgbClr val="0F4984"/>
            </a:solidFill>
            <a:prstDash val="solid"/>
            <a:miter/>
          </a:ln>
        </p:spPr>
      </p:sp>
      <p:sp>
        <p:nvSpPr>
          <p:cNvPr name="TextBox 18" id="18"/>
          <p:cNvSpPr txBox="true"/>
          <p:nvPr/>
        </p:nvSpPr>
        <p:spPr>
          <a:xfrm rot="0">
            <a:off x="910597" y="5878583"/>
            <a:ext cx="4901251" cy="382276"/>
          </a:xfrm>
          <a:prstGeom prst="rect">
            <a:avLst/>
          </a:prstGeom>
        </p:spPr>
        <p:txBody>
          <a:bodyPr anchor="t" rtlCol="false" tIns="0" lIns="0" bIns="0" rIns="0">
            <a:spAutoFit/>
          </a:bodyPr>
          <a:lstStyle/>
          <a:p>
            <a:pPr algn="l">
              <a:lnSpc>
                <a:spcPts val="3079"/>
              </a:lnSpc>
            </a:pPr>
            <a:r>
              <a:rPr lang="en-US" sz="2199">
                <a:solidFill>
                  <a:srgbClr val="292A2B"/>
                </a:solidFill>
                <a:latin typeface="Helios"/>
                <a:ea typeface="Helios"/>
                <a:cs typeface="Helios"/>
                <a:sym typeface="Helios"/>
              </a:rPr>
              <a:t>Tampilan</a:t>
            </a:r>
            <a:r>
              <a:rPr lang="en-US" sz="2199">
                <a:solidFill>
                  <a:srgbClr val="000000"/>
                </a:solidFill>
                <a:latin typeface="Helios"/>
                <a:ea typeface="Helios"/>
                <a:cs typeface="Helios"/>
                <a:sym typeface="Helios"/>
              </a:rPr>
              <a:t> </a:t>
            </a:r>
            <a:r>
              <a:rPr lang="en-US" sz="2199">
                <a:solidFill>
                  <a:srgbClr val="292A2B"/>
                </a:solidFill>
                <a:latin typeface="Helios"/>
                <a:ea typeface="Helios"/>
                <a:cs typeface="Helios"/>
                <a:sym typeface="Helios"/>
              </a:rPr>
              <a:t>awal</a:t>
            </a:r>
            <a:r>
              <a:rPr lang="en-US" sz="2199">
                <a:solidFill>
                  <a:srgbClr val="000000"/>
                </a:solidFill>
                <a:latin typeface="Helios"/>
                <a:ea typeface="Helios"/>
                <a:cs typeface="Helios"/>
                <a:sym typeface="Helios"/>
              </a:rPr>
              <a:t> </a:t>
            </a:r>
            <a:r>
              <a:rPr lang="en-US" sz="2199">
                <a:solidFill>
                  <a:srgbClr val="292A2B"/>
                </a:solidFill>
                <a:latin typeface="Helios"/>
                <a:ea typeface="Helios"/>
                <a:cs typeface="Helios"/>
                <a:sym typeface="Helios"/>
              </a:rPr>
              <a:t>Repository</a:t>
            </a:r>
            <a:r>
              <a:rPr lang="en-US" sz="2199">
                <a:solidFill>
                  <a:srgbClr val="000000"/>
                </a:solidFill>
                <a:latin typeface="Helios"/>
                <a:ea typeface="Helios"/>
                <a:cs typeface="Helios"/>
                <a:sym typeface="Helios"/>
              </a:rPr>
              <a:t> USB YPKP</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Freeform 7" id="7"/>
          <p:cNvSpPr/>
          <p:nvPr/>
        </p:nvSpPr>
        <p:spPr>
          <a:xfrm flipH="false" flipV="false" rot="0">
            <a:off x="2015478" y="3259014"/>
            <a:ext cx="7212081" cy="4876540"/>
          </a:xfrm>
          <a:custGeom>
            <a:avLst/>
            <a:gdLst/>
            <a:ahLst/>
            <a:cxnLst/>
            <a:rect r="r" b="b" t="t" l="l"/>
            <a:pathLst>
              <a:path h="4876540" w="7212081">
                <a:moveTo>
                  <a:pt x="0" y="0"/>
                </a:moveTo>
                <a:lnTo>
                  <a:pt x="7212081" y="0"/>
                </a:lnTo>
                <a:lnTo>
                  <a:pt x="7212081" y="4876540"/>
                </a:lnTo>
                <a:lnTo>
                  <a:pt x="0" y="4876540"/>
                </a:lnTo>
                <a:lnTo>
                  <a:pt x="0" y="0"/>
                </a:lnTo>
                <a:close/>
              </a:path>
            </a:pathLst>
          </a:custGeom>
          <a:blipFill>
            <a:blip r:embed="rId9"/>
            <a:stretch>
              <a:fillRect l="-15513" t="0" r="-15153" b="0"/>
            </a:stretch>
          </a:blipFill>
          <a:ln w="38100" cap="sq">
            <a:solidFill>
              <a:srgbClr val="0F4984"/>
            </a:solidFill>
            <a:prstDash val="solid"/>
            <a:miter/>
          </a:ln>
        </p:spPr>
      </p:sp>
      <p:sp>
        <p:nvSpPr>
          <p:cNvPr name="AutoShape 8" id="8"/>
          <p:cNvSpPr/>
          <p:nvPr/>
        </p:nvSpPr>
        <p:spPr>
          <a:xfrm>
            <a:off x="7599266" y="5343189"/>
            <a:ext cx="1027224" cy="0"/>
          </a:xfrm>
          <a:prstGeom prst="line">
            <a:avLst/>
          </a:prstGeom>
          <a:ln cap="flat" w="38100">
            <a:solidFill>
              <a:srgbClr val="000000"/>
            </a:solidFill>
            <a:prstDash val="solid"/>
            <a:headEnd type="none" len="sm" w="sm"/>
            <a:tailEnd type="none" len="sm" w="sm"/>
          </a:ln>
        </p:spPr>
      </p:sp>
      <p:sp>
        <p:nvSpPr>
          <p:cNvPr name="AutoShape 9" id="9"/>
          <p:cNvSpPr/>
          <p:nvPr/>
        </p:nvSpPr>
        <p:spPr>
          <a:xfrm>
            <a:off x="8626489" y="5305428"/>
            <a:ext cx="0" cy="1045935"/>
          </a:xfrm>
          <a:prstGeom prst="line">
            <a:avLst/>
          </a:prstGeom>
          <a:ln cap="flat" w="38100">
            <a:solidFill>
              <a:srgbClr val="000000"/>
            </a:solidFill>
            <a:prstDash val="solid"/>
            <a:headEnd type="none" len="sm" w="sm"/>
            <a:tailEnd type="none" len="sm" w="sm"/>
          </a:ln>
        </p:spPr>
      </p:sp>
      <p:sp>
        <p:nvSpPr>
          <p:cNvPr name="AutoShape 10" id="10"/>
          <p:cNvSpPr/>
          <p:nvPr/>
        </p:nvSpPr>
        <p:spPr>
          <a:xfrm>
            <a:off x="7599266" y="6332313"/>
            <a:ext cx="1027224" cy="0"/>
          </a:xfrm>
          <a:prstGeom prst="line">
            <a:avLst/>
          </a:prstGeom>
          <a:ln cap="flat" w="38100">
            <a:solidFill>
              <a:srgbClr val="000000"/>
            </a:solidFill>
            <a:prstDash val="solid"/>
            <a:headEnd type="none" len="sm" w="sm"/>
            <a:tailEnd type="none" len="sm" w="sm"/>
          </a:ln>
        </p:spPr>
      </p:sp>
      <p:sp>
        <p:nvSpPr>
          <p:cNvPr name="AutoShape 11" id="11"/>
          <p:cNvSpPr/>
          <p:nvPr/>
        </p:nvSpPr>
        <p:spPr>
          <a:xfrm>
            <a:off x="8622049" y="5891330"/>
            <a:ext cx="1211018" cy="19050"/>
          </a:xfrm>
          <a:prstGeom prst="line">
            <a:avLst/>
          </a:prstGeom>
          <a:ln cap="flat" w="38100">
            <a:solidFill>
              <a:srgbClr val="000000"/>
            </a:solidFill>
            <a:prstDash val="solid"/>
            <a:headEnd type="none" len="sm" w="sm"/>
            <a:tailEnd type="arrow" len="sm" w="med"/>
          </a:ln>
        </p:spPr>
      </p:sp>
      <p:grpSp>
        <p:nvGrpSpPr>
          <p:cNvPr name="Group 12" id="12"/>
          <p:cNvGrpSpPr/>
          <p:nvPr/>
        </p:nvGrpSpPr>
        <p:grpSpPr>
          <a:xfrm rot="0">
            <a:off x="9944072" y="4650694"/>
            <a:ext cx="6328450" cy="1910219"/>
            <a:chOff x="0" y="0"/>
            <a:chExt cx="2903226" cy="876328"/>
          </a:xfrm>
        </p:grpSpPr>
        <p:sp>
          <p:nvSpPr>
            <p:cNvPr name="Freeform 13" id="13"/>
            <p:cNvSpPr/>
            <p:nvPr/>
          </p:nvSpPr>
          <p:spPr>
            <a:xfrm flipH="false" flipV="false" rot="0">
              <a:off x="0" y="0"/>
              <a:ext cx="2903226" cy="876328"/>
            </a:xfrm>
            <a:custGeom>
              <a:avLst/>
              <a:gdLst/>
              <a:ahLst/>
              <a:cxnLst/>
              <a:rect r="r" b="b" t="t" l="l"/>
              <a:pathLst>
                <a:path h="876328" w="2903226">
                  <a:moveTo>
                    <a:pt x="0" y="0"/>
                  </a:moveTo>
                  <a:lnTo>
                    <a:pt x="2903226" y="0"/>
                  </a:lnTo>
                  <a:lnTo>
                    <a:pt x="2903226" y="876328"/>
                  </a:lnTo>
                  <a:lnTo>
                    <a:pt x="0" y="876328"/>
                  </a:lnTo>
                  <a:close/>
                </a:path>
              </a:pathLst>
            </a:custGeom>
            <a:solidFill>
              <a:srgbClr val="145DA0"/>
            </a:solidFill>
            <a:ln w="76200" cap="sq">
              <a:solidFill>
                <a:srgbClr val="03045A"/>
              </a:solidFill>
              <a:prstDash val="solid"/>
              <a:miter/>
            </a:ln>
          </p:spPr>
        </p:sp>
        <p:sp>
          <p:nvSpPr>
            <p:cNvPr name="TextBox 14" id="14"/>
            <p:cNvSpPr txBox="true"/>
            <p:nvPr/>
          </p:nvSpPr>
          <p:spPr>
            <a:xfrm>
              <a:off x="0" y="-19050"/>
              <a:ext cx="2903226" cy="895378"/>
            </a:xfrm>
            <a:prstGeom prst="rect">
              <a:avLst/>
            </a:prstGeom>
          </p:spPr>
          <p:txBody>
            <a:bodyPr anchor="ctr" rtlCol="false" tIns="16336" lIns="16336" bIns="16336" rIns="16336"/>
            <a:lstStyle/>
            <a:p>
              <a:pPr algn="ctr">
                <a:lnSpc>
                  <a:spcPts val="2539"/>
                </a:lnSpc>
              </a:pPr>
            </a:p>
          </p:txBody>
        </p:sp>
      </p:grpSp>
      <p:sp>
        <p:nvSpPr>
          <p:cNvPr name="TextBox 15" id="15"/>
          <p:cNvSpPr txBox="true"/>
          <p:nvPr/>
        </p:nvSpPr>
        <p:spPr>
          <a:xfrm rot="0">
            <a:off x="9944072" y="4924654"/>
            <a:ext cx="6328450" cy="1305149"/>
          </a:xfrm>
          <a:prstGeom prst="rect">
            <a:avLst/>
          </a:prstGeom>
        </p:spPr>
        <p:txBody>
          <a:bodyPr anchor="t" rtlCol="false" tIns="0" lIns="0" bIns="0" rIns="0">
            <a:spAutoFit/>
          </a:bodyPr>
          <a:lstStyle/>
          <a:p>
            <a:pPr algn="ctr">
              <a:lnSpc>
                <a:spcPts val="2612"/>
              </a:lnSpc>
              <a:spcBef>
                <a:spcPct val="0"/>
              </a:spcBef>
            </a:pPr>
            <a:r>
              <a:rPr lang="en-US" b="true" sz="1866">
                <a:solidFill>
                  <a:srgbClr val="FFFFFF"/>
                </a:solidFill>
                <a:latin typeface="Poppins Bold"/>
                <a:ea typeface="Poppins Bold"/>
                <a:cs typeface="Poppins Bold"/>
                <a:sym typeface="Poppins Bold"/>
              </a:rPr>
              <a:t>Silahkan untuk memasukan kata kunci sesuai</a:t>
            </a:r>
          </a:p>
          <a:p>
            <a:pPr algn="ctr">
              <a:lnSpc>
                <a:spcPts val="2612"/>
              </a:lnSpc>
              <a:spcBef>
                <a:spcPct val="0"/>
              </a:spcBef>
            </a:pPr>
            <a:r>
              <a:rPr lang="en-US" b="true" sz="1866">
                <a:solidFill>
                  <a:srgbClr val="FFFFFF"/>
                </a:solidFill>
                <a:latin typeface="Poppins Bold"/>
                <a:ea typeface="Poppins Bold"/>
                <a:cs typeface="Poppins Bold"/>
                <a:sym typeface="Poppins Bold"/>
              </a:rPr>
              <a:t>dengan format kotak pencarian (dapat diisi salah</a:t>
            </a:r>
          </a:p>
          <a:p>
            <a:pPr algn="ctr">
              <a:lnSpc>
                <a:spcPts val="2612"/>
              </a:lnSpc>
              <a:spcBef>
                <a:spcPct val="0"/>
              </a:spcBef>
            </a:pPr>
            <a:r>
              <a:rPr lang="en-US" b="true" sz="1866">
                <a:solidFill>
                  <a:srgbClr val="FFFFFF"/>
                </a:solidFill>
                <a:latin typeface="Poppins Bold"/>
                <a:ea typeface="Poppins Bold"/>
                <a:cs typeface="Poppins Bold"/>
                <a:sym typeface="Poppins Bold"/>
              </a:rPr>
              <a:t>satu); documents (tipe dokument), Title (judul),</a:t>
            </a:r>
          </a:p>
          <a:p>
            <a:pPr algn="ctr">
              <a:lnSpc>
                <a:spcPts val="2612"/>
              </a:lnSpc>
              <a:spcBef>
                <a:spcPct val="0"/>
              </a:spcBef>
            </a:pPr>
            <a:r>
              <a:rPr lang="en-US" b="true" sz="1866">
                <a:solidFill>
                  <a:srgbClr val="FFFFFF"/>
                </a:solidFill>
                <a:latin typeface="Poppins Bold"/>
                <a:ea typeface="Poppins Bold"/>
                <a:cs typeface="Poppins Bold"/>
                <a:sym typeface="Poppins Bold"/>
              </a:rPr>
              <a:t>Creator (penulis), abstract, dsb.</a:t>
            </a:r>
          </a:p>
        </p:txBody>
      </p:sp>
      <p:sp>
        <p:nvSpPr>
          <p:cNvPr name="TextBox 16" id="16"/>
          <p:cNvSpPr txBox="true"/>
          <p:nvPr/>
        </p:nvSpPr>
        <p:spPr>
          <a:xfrm rot="0">
            <a:off x="6285933" y="675"/>
            <a:ext cx="5716134" cy="993892"/>
          </a:xfrm>
          <a:prstGeom prst="rect">
            <a:avLst/>
          </a:prstGeom>
        </p:spPr>
        <p:txBody>
          <a:bodyPr anchor="t" rtlCol="false" tIns="0" lIns="0" bIns="0" rIns="0">
            <a:spAutoFit/>
          </a:bodyPr>
          <a:lstStyle/>
          <a:p>
            <a:pPr algn="ctr">
              <a:lnSpc>
                <a:spcPts val="7620"/>
              </a:lnSpc>
            </a:pPr>
            <a:r>
              <a:rPr lang="en-US" sz="5522" spc="541">
                <a:solidFill>
                  <a:srgbClr val="145DA0"/>
                </a:solidFill>
                <a:latin typeface="Poppins"/>
                <a:ea typeface="Poppins"/>
                <a:cs typeface="Poppins"/>
                <a:sym typeface="Poppins"/>
              </a:rPr>
              <a:t>REPOSITORY</a:t>
            </a:r>
          </a:p>
        </p:txBody>
      </p:sp>
      <p:sp>
        <p:nvSpPr>
          <p:cNvPr name="TextBox 17" id="17"/>
          <p:cNvSpPr txBox="true"/>
          <p:nvPr/>
        </p:nvSpPr>
        <p:spPr>
          <a:xfrm rot="0">
            <a:off x="5963035" y="956467"/>
            <a:ext cx="6361930" cy="393563"/>
          </a:xfrm>
          <a:prstGeom prst="rect">
            <a:avLst/>
          </a:prstGeom>
        </p:spPr>
        <p:txBody>
          <a:bodyPr anchor="t" rtlCol="false" tIns="0" lIns="0" bIns="0" rIns="0">
            <a:spAutoFit/>
          </a:bodyPr>
          <a:lstStyle/>
          <a:p>
            <a:pPr algn="ctr">
              <a:lnSpc>
                <a:spcPts val="3233"/>
              </a:lnSpc>
            </a:pPr>
            <a:r>
              <a:rPr lang="en-US" sz="2343" spc="229">
                <a:solidFill>
                  <a:srgbClr val="145DA0"/>
                </a:solidFill>
                <a:latin typeface="Open Sauce"/>
                <a:ea typeface="Open Sauce"/>
                <a:cs typeface="Open Sauce"/>
                <a:sym typeface="Open Sauce"/>
              </a:rPr>
              <a:t>USB YPKP</a:t>
            </a:r>
          </a:p>
        </p:txBody>
      </p:sp>
      <p:sp>
        <p:nvSpPr>
          <p:cNvPr name="TextBox 18" id="18"/>
          <p:cNvSpPr txBox="true"/>
          <p:nvPr/>
        </p:nvSpPr>
        <p:spPr>
          <a:xfrm rot="0">
            <a:off x="7567289" y="1446934"/>
            <a:ext cx="3153423" cy="338393"/>
          </a:xfrm>
          <a:prstGeom prst="rect">
            <a:avLst/>
          </a:prstGeom>
        </p:spPr>
        <p:txBody>
          <a:bodyPr anchor="t" rtlCol="false" tIns="0" lIns="0" bIns="0" rIns="0">
            <a:spAutoFit/>
          </a:bodyPr>
          <a:lstStyle/>
          <a:p>
            <a:pPr algn="l">
              <a:lnSpc>
                <a:spcPts val="2672"/>
              </a:lnSpc>
            </a:pPr>
            <a:r>
              <a:rPr lang="en-US" sz="1908" b="true">
                <a:solidFill>
                  <a:srgbClr val="145DA0"/>
                </a:solidFill>
                <a:latin typeface="Poppins Bold"/>
                <a:ea typeface="Poppins Bold"/>
                <a:cs typeface="Poppins Bold"/>
                <a:sym typeface="Poppins Bold"/>
              </a:rPr>
              <a:t>repository.usbypkp.ac.id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310586" y="5720925"/>
            <a:ext cx="810339" cy="810339"/>
            <a:chOff x="0" y="0"/>
            <a:chExt cx="810336" cy="810336"/>
          </a:xfrm>
        </p:grpSpPr>
        <p:sp>
          <p:nvSpPr>
            <p:cNvPr name="Freeform 3" id="3"/>
            <p:cNvSpPr/>
            <p:nvPr/>
          </p:nvSpPr>
          <p:spPr>
            <a:xfrm flipH="false" flipV="false" rot="0">
              <a:off x="0" y="0"/>
              <a:ext cx="810260" cy="810387"/>
            </a:xfrm>
            <a:custGeom>
              <a:avLst/>
              <a:gdLst/>
              <a:ahLst/>
              <a:cxnLst/>
              <a:rect r="r" b="b" t="t" l="l"/>
              <a:pathLst>
                <a:path h="810387" w="810260">
                  <a:moveTo>
                    <a:pt x="405130" y="0"/>
                  </a:moveTo>
                  <a:lnTo>
                    <a:pt x="405130" y="202565"/>
                  </a:lnTo>
                  <a:lnTo>
                    <a:pt x="0" y="202565"/>
                  </a:lnTo>
                  <a:lnTo>
                    <a:pt x="0" y="607695"/>
                  </a:lnTo>
                  <a:lnTo>
                    <a:pt x="405130" y="607695"/>
                  </a:lnTo>
                  <a:lnTo>
                    <a:pt x="405130" y="810387"/>
                  </a:lnTo>
                  <a:lnTo>
                    <a:pt x="810260" y="405257"/>
                  </a:lnTo>
                  <a:lnTo>
                    <a:pt x="405130" y="0"/>
                  </a:lnTo>
                  <a:close/>
                </a:path>
              </a:pathLst>
            </a:custGeom>
            <a:solidFill>
              <a:srgbClr val="145DA0"/>
            </a:solidFill>
          </p:spPr>
        </p:sp>
      </p:grpSp>
      <p:sp>
        <p:nvSpPr>
          <p:cNvPr name="Freeform 4" id="4"/>
          <p:cNvSpPr/>
          <p:nvPr/>
        </p:nvSpPr>
        <p:spPr>
          <a:xfrm flipH="false" flipV="false" rot="0">
            <a:off x="471926" y="3874941"/>
            <a:ext cx="4057650" cy="2047875"/>
          </a:xfrm>
          <a:custGeom>
            <a:avLst/>
            <a:gdLst/>
            <a:ahLst/>
            <a:cxnLst/>
            <a:rect r="r" b="b" t="t" l="l"/>
            <a:pathLst>
              <a:path h="2047875" w="4057650">
                <a:moveTo>
                  <a:pt x="0" y="0"/>
                </a:moveTo>
                <a:lnTo>
                  <a:pt x="4057650" y="0"/>
                </a:lnTo>
                <a:lnTo>
                  <a:pt x="4057650" y="2047875"/>
                </a:lnTo>
                <a:lnTo>
                  <a:pt x="0" y="2047875"/>
                </a:lnTo>
                <a:lnTo>
                  <a:pt x="0" y="0"/>
                </a:lnTo>
                <a:close/>
              </a:path>
            </a:pathLst>
          </a:custGeom>
          <a:blipFill>
            <a:blip r:embed="rId2"/>
            <a:stretch>
              <a:fillRect l="0" t="0" r="0" b="0"/>
            </a:stretch>
          </a:blipFill>
          <a:ln w="38100" cap="sq">
            <a:solidFill>
              <a:srgbClr val="03045A"/>
            </a:solidFill>
            <a:prstDash val="solid"/>
            <a:miter/>
          </a:ln>
        </p:spPr>
      </p:sp>
      <p:sp>
        <p:nvSpPr>
          <p:cNvPr name="Freeform 5" id="5"/>
          <p:cNvSpPr/>
          <p:nvPr/>
        </p:nvSpPr>
        <p:spPr>
          <a:xfrm flipH="false" flipV="false" rot="0">
            <a:off x="1670323" y="5362575"/>
            <a:ext cx="5219700" cy="3714750"/>
          </a:xfrm>
          <a:custGeom>
            <a:avLst/>
            <a:gdLst/>
            <a:ahLst/>
            <a:cxnLst/>
            <a:rect r="r" b="b" t="t" l="l"/>
            <a:pathLst>
              <a:path h="3714750" w="5219700">
                <a:moveTo>
                  <a:pt x="0" y="0"/>
                </a:moveTo>
                <a:lnTo>
                  <a:pt x="5219700" y="0"/>
                </a:lnTo>
                <a:lnTo>
                  <a:pt x="5219700" y="3714750"/>
                </a:lnTo>
                <a:lnTo>
                  <a:pt x="0" y="3714750"/>
                </a:lnTo>
                <a:lnTo>
                  <a:pt x="0" y="0"/>
                </a:lnTo>
                <a:close/>
              </a:path>
            </a:pathLst>
          </a:custGeom>
          <a:blipFill>
            <a:blip r:embed="rId3"/>
            <a:stretch>
              <a:fillRect l="0" t="0" r="0" b="0"/>
            </a:stretch>
          </a:blipFill>
          <a:ln w="38100" cap="sq">
            <a:solidFill>
              <a:srgbClr val="03045A"/>
            </a:solidFill>
            <a:prstDash val="solid"/>
            <a:miter/>
          </a:ln>
        </p:spPr>
      </p:sp>
      <p:sp>
        <p:nvSpPr>
          <p:cNvPr name="Freeform 6" id="6"/>
          <p:cNvSpPr/>
          <p:nvPr/>
        </p:nvSpPr>
        <p:spPr>
          <a:xfrm flipH="false" flipV="false" rot="0">
            <a:off x="6121556" y="3874941"/>
            <a:ext cx="6115050" cy="3962400"/>
          </a:xfrm>
          <a:custGeom>
            <a:avLst/>
            <a:gdLst/>
            <a:ahLst/>
            <a:cxnLst/>
            <a:rect r="r" b="b" t="t" l="l"/>
            <a:pathLst>
              <a:path h="3962400" w="6115050">
                <a:moveTo>
                  <a:pt x="0" y="0"/>
                </a:moveTo>
                <a:lnTo>
                  <a:pt x="6115050" y="0"/>
                </a:lnTo>
                <a:lnTo>
                  <a:pt x="6115050" y="3962400"/>
                </a:lnTo>
                <a:lnTo>
                  <a:pt x="0" y="3962400"/>
                </a:lnTo>
                <a:lnTo>
                  <a:pt x="0" y="0"/>
                </a:lnTo>
                <a:close/>
              </a:path>
            </a:pathLst>
          </a:custGeom>
          <a:blipFill>
            <a:blip r:embed="rId4"/>
            <a:stretch>
              <a:fillRect l="0" t="0" r="0" b="0"/>
            </a:stretch>
          </a:blipFill>
          <a:ln w="38100" cap="sq">
            <a:solidFill>
              <a:srgbClr val="03045A"/>
            </a:solidFill>
            <a:prstDash val="solid"/>
            <a:miter/>
          </a:ln>
        </p:spPr>
      </p:sp>
      <p:sp>
        <p:nvSpPr>
          <p:cNvPr name="TextBox 7" id="7"/>
          <p:cNvSpPr txBox="true"/>
          <p:nvPr/>
        </p:nvSpPr>
        <p:spPr>
          <a:xfrm rot="0">
            <a:off x="5187231" y="124655"/>
            <a:ext cx="11158966"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Langkah-Langkah Penelusuran Referensi:</a:t>
            </a:r>
          </a:p>
        </p:txBody>
      </p:sp>
      <p:sp>
        <p:nvSpPr>
          <p:cNvPr name="TextBox 8" id="8"/>
          <p:cNvSpPr txBox="true"/>
          <p:nvPr/>
        </p:nvSpPr>
        <p:spPr>
          <a:xfrm rot="0">
            <a:off x="4973147" y="771289"/>
            <a:ext cx="11587135" cy="741830"/>
          </a:xfrm>
          <a:prstGeom prst="rect">
            <a:avLst/>
          </a:prstGeom>
        </p:spPr>
        <p:txBody>
          <a:bodyPr anchor="t" rtlCol="false" tIns="0" lIns="0" bIns="0" rIns="0">
            <a:spAutoFit/>
          </a:bodyPr>
          <a:lstStyle/>
          <a:p>
            <a:pPr algn="l">
              <a:lnSpc>
                <a:spcPts val="5919"/>
              </a:lnSpc>
            </a:pPr>
            <a:r>
              <a:rPr lang="en-US" b="true" sz="4198">
                <a:solidFill>
                  <a:srgbClr val="0F4984"/>
                </a:solidFill>
                <a:latin typeface="Helios Bold"/>
                <a:ea typeface="Helios Bold"/>
                <a:cs typeface="Helios Bold"/>
                <a:sym typeface="Helios Bold"/>
              </a:rPr>
              <a:t>Strategi penelusuran yang efektif dan efisien</a:t>
            </a:r>
          </a:p>
        </p:txBody>
      </p:sp>
      <p:sp>
        <p:nvSpPr>
          <p:cNvPr name="TextBox 9" id="9"/>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grpSp>
        <p:nvGrpSpPr>
          <p:cNvPr name="Group 10" id="10"/>
          <p:cNvGrpSpPr/>
          <p:nvPr/>
        </p:nvGrpSpPr>
        <p:grpSpPr>
          <a:xfrm rot="0">
            <a:off x="13194906" y="4551004"/>
            <a:ext cx="4705784" cy="3150181"/>
            <a:chOff x="0" y="0"/>
            <a:chExt cx="2158816" cy="1445170"/>
          </a:xfrm>
        </p:grpSpPr>
        <p:sp>
          <p:nvSpPr>
            <p:cNvPr name="Freeform 11" id="11"/>
            <p:cNvSpPr/>
            <p:nvPr/>
          </p:nvSpPr>
          <p:spPr>
            <a:xfrm flipH="false" flipV="false" rot="0">
              <a:off x="0" y="0"/>
              <a:ext cx="2158816" cy="1445170"/>
            </a:xfrm>
            <a:custGeom>
              <a:avLst/>
              <a:gdLst/>
              <a:ahLst/>
              <a:cxnLst/>
              <a:rect r="r" b="b" t="t" l="l"/>
              <a:pathLst>
                <a:path h="1445170" w="2158816">
                  <a:moveTo>
                    <a:pt x="0" y="0"/>
                  </a:moveTo>
                  <a:lnTo>
                    <a:pt x="2158816" y="0"/>
                  </a:lnTo>
                  <a:lnTo>
                    <a:pt x="2158816" y="1445170"/>
                  </a:lnTo>
                  <a:lnTo>
                    <a:pt x="0" y="1445170"/>
                  </a:lnTo>
                  <a:close/>
                </a:path>
              </a:pathLst>
            </a:custGeom>
            <a:solidFill>
              <a:srgbClr val="FEFFFD"/>
            </a:solidFill>
            <a:ln w="76200" cap="sq">
              <a:solidFill>
                <a:srgbClr val="03045A"/>
              </a:solidFill>
              <a:prstDash val="solid"/>
              <a:miter/>
            </a:ln>
          </p:spPr>
        </p:sp>
        <p:sp>
          <p:nvSpPr>
            <p:cNvPr name="TextBox 12" id="12"/>
            <p:cNvSpPr txBox="true"/>
            <p:nvPr/>
          </p:nvSpPr>
          <p:spPr>
            <a:xfrm>
              <a:off x="0" y="-19050"/>
              <a:ext cx="2158816" cy="1464220"/>
            </a:xfrm>
            <a:prstGeom prst="rect">
              <a:avLst/>
            </a:prstGeom>
          </p:spPr>
          <p:txBody>
            <a:bodyPr anchor="ctr" rtlCol="false" tIns="16336" lIns="16336" bIns="16336" rIns="16336"/>
            <a:lstStyle/>
            <a:p>
              <a:pPr algn="ctr">
                <a:lnSpc>
                  <a:spcPts val="2539"/>
                </a:lnSpc>
              </a:pPr>
            </a:p>
          </p:txBody>
        </p:sp>
      </p:grpSp>
      <p:sp>
        <p:nvSpPr>
          <p:cNvPr name="TextBox 13" id="13"/>
          <p:cNvSpPr txBox="true"/>
          <p:nvPr/>
        </p:nvSpPr>
        <p:spPr>
          <a:xfrm rot="0">
            <a:off x="13526675" y="5126969"/>
            <a:ext cx="4079348" cy="1931575"/>
          </a:xfrm>
          <a:prstGeom prst="rect">
            <a:avLst/>
          </a:prstGeom>
        </p:spPr>
        <p:txBody>
          <a:bodyPr anchor="t" rtlCol="false" tIns="0" lIns="0" bIns="0" rIns="0">
            <a:spAutoFit/>
          </a:bodyPr>
          <a:lstStyle/>
          <a:p>
            <a:pPr algn="ctr">
              <a:lnSpc>
                <a:spcPts val="3811"/>
              </a:lnSpc>
            </a:pPr>
            <a:r>
              <a:rPr lang="en-US" b="true" sz="2691">
                <a:solidFill>
                  <a:srgbClr val="000000"/>
                </a:solidFill>
                <a:latin typeface="Helios Bold"/>
                <a:ea typeface="Helios Bold"/>
                <a:cs typeface="Helios Bold"/>
                <a:sym typeface="Helios Bold"/>
              </a:rPr>
              <a:t>Mengelola Sumber menggunakan reference management tools (Zotero)</a:t>
            </a:r>
          </a:p>
        </p:txBody>
      </p:sp>
      <p:sp>
        <p:nvSpPr>
          <p:cNvPr name="TextBox 14" id="14"/>
          <p:cNvSpPr txBox="true"/>
          <p:nvPr/>
        </p:nvSpPr>
        <p:spPr>
          <a:xfrm rot="0">
            <a:off x="611200" y="3843499"/>
            <a:ext cx="2030787" cy="427873"/>
          </a:xfrm>
          <a:prstGeom prst="rect">
            <a:avLst/>
          </a:prstGeom>
        </p:spPr>
        <p:txBody>
          <a:bodyPr anchor="t" rtlCol="false" tIns="0" lIns="0" bIns="0" rIns="0">
            <a:spAutoFit/>
          </a:bodyPr>
          <a:lstStyle/>
          <a:p>
            <a:pPr algn="l">
              <a:lnSpc>
                <a:spcPts val="3467"/>
              </a:lnSpc>
            </a:pPr>
            <a:r>
              <a:rPr lang="en-US" b="true" sz="2476">
                <a:solidFill>
                  <a:srgbClr val="000000"/>
                </a:solidFill>
                <a:latin typeface="Helios Bold"/>
                <a:ea typeface="Helios Bold"/>
                <a:cs typeface="Helios Bold"/>
                <a:sym typeface="Helios Bold"/>
              </a:rPr>
              <a:t>Basic</a:t>
            </a:r>
            <a:r>
              <a:rPr lang="en-US" b="true" sz="2476">
                <a:solidFill>
                  <a:srgbClr val="000000"/>
                </a:solidFill>
                <a:latin typeface="Helios Bold"/>
                <a:ea typeface="Helios Bold"/>
                <a:cs typeface="Helios Bold"/>
                <a:sym typeface="Helios Bold"/>
              </a:rPr>
              <a:t> </a:t>
            </a:r>
            <a:r>
              <a:rPr lang="en-US" b="true" sz="2476">
                <a:solidFill>
                  <a:srgbClr val="000000"/>
                </a:solidFill>
                <a:latin typeface="Helios Bold"/>
                <a:ea typeface="Helios Bold"/>
                <a:cs typeface="Helios Bold"/>
                <a:sym typeface="Helios Bold"/>
              </a:rPr>
              <a:t>Search</a:t>
            </a:r>
          </a:p>
        </p:txBody>
      </p:sp>
      <p:sp>
        <p:nvSpPr>
          <p:cNvPr name="TextBox 15" id="15"/>
          <p:cNvSpPr txBox="true"/>
          <p:nvPr/>
        </p:nvSpPr>
        <p:spPr>
          <a:xfrm rot="0">
            <a:off x="2915526" y="5466036"/>
            <a:ext cx="2528611" cy="427873"/>
          </a:xfrm>
          <a:prstGeom prst="rect">
            <a:avLst/>
          </a:prstGeom>
        </p:spPr>
        <p:txBody>
          <a:bodyPr anchor="t" rtlCol="false" tIns="0" lIns="0" bIns="0" rIns="0">
            <a:spAutoFit/>
          </a:bodyPr>
          <a:lstStyle/>
          <a:p>
            <a:pPr algn="l">
              <a:lnSpc>
                <a:spcPts val="3467"/>
              </a:lnSpc>
            </a:pPr>
            <a:r>
              <a:rPr lang="en-US" b="true" sz="2476">
                <a:solidFill>
                  <a:srgbClr val="000000"/>
                </a:solidFill>
                <a:latin typeface="Helios Bold"/>
                <a:ea typeface="Helios Bold"/>
                <a:cs typeface="Helios Bold"/>
                <a:sym typeface="Helios Bold"/>
              </a:rPr>
              <a:t>Advance Search</a:t>
            </a:r>
          </a:p>
        </p:txBody>
      </p:sp>
      <p:sp>
        <p:nvSpPr>
          <p:cNvPr name="TextBox 16" id="16"/>
          <p:cNvSpPr txBox="true"/>
          <p:nvPr/>
        </p:nvSpPr>
        <p:spPr>
          <a:xfrm rot="0">
            <a:off x="7068322" y="8017116"/>
            <a:ext cx="3174949" cy="885073"/>
          </a:xfrm>
          <a:prstGeom prst="rect">
            <a:avLst/>
          </a:prstGeom>
        </p:spPr>
        <p:txBody>
          <a:bodyPr anchor="t" rtlCol="false" tIns="0" lIns="0" bIns="0" rIns="0">
            <a:spAutoFit/>
          </a:bodyPr>
          <a:lstStyle/>
          <a:p>
            <a:pPr algn="l">
              <a:lnSpc>
                <a:spcPts val="3524"/>
              </a:lnSpc>
            </a:pPr>
            <a:r>
              <a:rPr lang="en-US" b="true" sz="2476">
                <a:solidFill>
                  <a:srgbClr val="000000"/>
                </a:solidFill>
                <a:latin typeface="Helios Bold"/>
                <a:ea typeface="Helios Bold"/>
                <a:cs typeface="Helios Bold"/>
                <a:sym typeface="Helios Bold"/>
              </a:rPr>
              <a:t>Penelusuran dengan Kata dan Frase</a:t>
            </a:r>
          </a:p>
        </p:txBody>
      </p:sp>
      <p:sp>
        <p:nvSpPr>
          <p:cNvPr name="Freeform 17" id="17"/>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7">
              <a:alphaModFix amt="6999"/>
            </a:blip>
            <a:stretch>
              <a:fillRect l="-110551" t="-597483" r="0" b="0"/>
            </a:stretch>
          </a:blipFill>
        </p:spPr>
      </p:sp>
      <p:sp>
        <p:nvSpPr>
          <p:cNvPr name="Freeform 19" id="19"/>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10"/>
            <a:stretch>
              <a:fillRect l="0" t="0" r="0" b="0"/>
            </a:stretch>
          </a:blipFill>
        </p:spPr>
      </p:sp>
      <p:sp>
        <p:nvSpPr>
          <p:cNvPr name="Freeform 21" id="21"/>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1"/>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9532225" y="3051701"/>
            <a:ext cx="7293736" cy="4183599"/>
            <a:chOff x="0" y="0"/>
            <a:chExt cx="7981950" cy="4578350"/>
          </a:xfrm>
        </p:grpSpPr>
        <p:sp>
          <p:nvSpPr>
            <p:cNvPr name="Freeform 5" id="5"/>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416BD0"/>
            </a:solidFill>
          </p:spPr>
        </p:sp>
        <p:sp>
          <p:nvSpPr>
            <p:cNvPr name="Freeform 6" id="6"/>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0F4984"/>
            </a:solidFill>
          </p:spPr>
        </p:sp>
        <p:sp>
          <p:nvSpPr>
            <p:cNvPr name="Freeform 7" id="7"/>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FDFDFD"/>
            </a:solidFill>
          </p:spPr>
        </p:sp>
        <p:sp>
          <p:nvSpPr>
            <p:cNvPr name="Freeform 8" id="8"/>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name="Freeform 9" id="9"/>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4"/>
              <a:stretch>
                <a:fillRect l="0" t="0" r="-23777" b="0"/>
              </a:stretch>
            </a:blipFill>
          </p:spPr>
        </p:sp>
      </p:grpSp>
      <p:sp>
        <p:nvSpPr>
          <p:cNvPr name="TextBox 10" id="10"/>
          <p:cNvSpPr txBox="true"/>
          <p:nvPr/>
        </p:nvSpPr>
        <p:spPr>
          <a:xfrm rot="0">
            <a:off x="4839995" y="6065086"/>
            <a:ext cx="4100951" cy="1156596"/>
          </a:xfrm>
          <a:prstGeom prst="rect">
            <a:avLst/>
          </a:prstGeom>
        </p:spPr>
        <p:txBody>
          <a:bodyPr anchor="t" rtlCol="false" tIns="0" lIns="0" bIns="0" rIns="0">
            <a:spAutoFit/>
          </a:bodyPr>
          <a:lstStyle/>
          <a:p>
            <a:pPr algn="just">
              <a:lnSpc>
                <a:spcPts val="3099"/>
              </a:lnSpc>
            </a:pPr>
            <a:r>
              <a:rPr lang="en-US" sz="2234">
                <a:solidFill>
                  <a:srgbClr val="0F4984"/>
                </a:solidFill>
                <a:latin typeface="Helios"/>
                <a:ea typeface="Helios"/>
                <a:cs typeface="Helios"/>
                <a:sym typeface="Helios"/>
              </a:rPr>
              <a:t>I</a:t>
            </a:r>
            <a:r>
              <a:rPr lang="en-US" b="true" sz="2234">
                <a:solidFill>
                  <a:srgbClr val="0F4984"/>
                </a:solidFill>
                <a:latin typeface="Helios Bold"/>
                <a:ea typeface="Helios Bold"/>
                <a:cs typeface="Helios Bold"/>
                <a:sym typeface="Helios Bold"/>
              </a:rPr>
              <a:t>nstall aplikasi</a:t>
            </a:r>
            <a:r>
              <a:rPr lang="en-US" sz="2234">
                <a:solidFill>
                  <a:srgbClr val="0F4984"/>
                </a:solidFill>
                <a:latin typeface="Helios"/>
                <a:ea typeface="Helios"/>
                <a:cs typeface="Helios"/>
                <a:sym typeface="Helios"/>
              </a:rPr>
              <a:t> sesuai dengan kebutuhan atau perangkat yang digunakan</a:t>
            </a:r>
          </a:p>
        </p:txBody>
      </p:sp>
      <p:sp>
        <p:nvSpPr>
          <p:cNvPr name="Freeform 11" id="11"/>
          <p:cNvSpPr/>
          <p:nvPr/>
        </p:nvSpPr>
        <p:spPr>
          <a:xfrm flipH="false" flipV="false" rot="7610814">
            <a:off x="8618329" y="4939149"/>
            <a:ext cx="1827792" cy="1240185"/>
          </a:xfrm>
          <a:custGeom>
            <a:avLst/>
            <a:gdLst/>
            <a:ahLst/>
            <a:cxnLst/>
            <a:rect r="r" b="b" t="t" l="l"/>
            <a:pathLst>
              <a:path h="1240185" w="1827792">
                <a:moveTo>
                  <a:pt x="0" y="0"/>
                </a:moveTo>
                <a:lnTo>
                  <a:pt x="1827792" y="0"/>
                </a:lnTo>
                <a:lnTo>
                  <a:pt x="1827792" y="1240185"/>
                </a:lnTo>
                <a:lnTo>
                  <a:pt x="0" y="12401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331047" y="2121495"/>
            <a:ext cx="5821777" cy="357697"/>
          </a:xfrm>
          <a:prstGeom prst="rect">
            <a:avLst/>
          </a:prstGeom>
        </p:spPr>
        <p:txBody>
          <a:bodyPr anchor="t" rtlCol="false" tIns="0" lIns="0" bIns="0" rIns="0">
            <a:spAutoFit/>
          </a:bodyPr>
          <a:lstStyle/>
          <a:p>
            <a:pPr algn="ctr">
              <a:lnSpc>
                <a:spcPts val="3036"/>
              </a:lnSpc>
            </a:pPr>
            <a:r>
              <a:rPr lang="en-US" sz="2168">
                <a:solidFill>
                  <a:srgbClr val="0F4984"/>
                </a:solidFill>
                <a:latin typeface="Open Sans"/>
                <a:ea typeface="Open Sans"/>
                <a:cs typeface="Open Sans"/>
                <a:sym typeface="Open Sans"/>
              </a:rPr>
              <a:t>kubuku.id/download/sangga-buana-e-library/</a:t>
            </a:r>
          </a:p>
        </p:txBody>
      </p:sp>
      <p:sp>
        <p:nvSpPr>
          <p:cNvPr name="TextBox 13" id="13"/>
          <p:cNvSpPr txBox="true"/>
          <p:nvPr/>
        </p:nvSpPr>
        <p:spPr>
          <a:xfrm rot="0">
            <a:off x="331047" y="383571"/>
            <a:ext cx="10245445" cy="1804599"/>
          </a:xfrm>
          <a:prstGeom prst="rect">
            <a:avLst/>
          </a:prstGeom>
        </p:spPr>
        <p:txBody>
          <a:bodyPr anchor="t" rtlCol="false" tIns="0" lIns="0" bIns="0" rIns="0">
            <a:spAutoFit/>
          </a:bodyPr>
          <a:lstStyle/>
          <a:p>
            <a:pPr algn="l">
              <a:lnSpc>
                <a:spcPts val="6995"/>
              </a:lnSpc>
            </a:pPr>
            <a:r>
              <a:rPr lang="en-US" sz="6858" spc="1028">
                <a:solidFill>
                  <a:srgbClr val="0F4984"/>
                </a:solidFill>
                <a:latin typeface="League Spartan"/>
                <a:ea typeface="League Spartan"/>
                <a:cs typeface="League Spartan"/>
                <a:sym typeface="League Spartan"/>
              </a:rPr>
              <a:t>SANGGA BUANA</a:t>
            </a:r>
          </a:p>
          <a:p>
            <a:pPr algn="l">
              <a:lnSpc>
                <a:spcPts val="6995"/>
              </a:lnSpc>
            </a:pPr>
            <a:r>
              <a:rPr lang="en-US" sz="6858" spc="1028">
                <a:solidFill>
                  <a:srgbClr val="0F4984"/>
                </a:solidFill>
                <a:latin typeface="League Spartan"/>
                <a:ea typeface="League Spartan"/>
                <a:cs typeface="League Spartan"/>
                <a:sym typeface="League Spartan"/>
              </a:rPr>
              <a:t>E-LIBRARY</a:t>
            </a:r>
          </a:p>
        </p:txBody>
      </p:sp>
      <p:sp>
        <p:nvSpPr>
          <p:cNvPr name="Freeform 14" id="14"/>
          <p:cNvSpPr/>
          <p:nvPr/>
        </p:nvSpPr>
        <p:spPr>
          <a:xfrm flipH="false" flipV="false" rot="0">
            <a:off x="331047" y="2582098"/>
            <a:ext cx="1930274" cy="1930274"/>
          </a:xfrm>
          <a:custGeom>
            <a:avLst/>
            <a:gdLst/>
            <a:ahLst/>
            <a:cxnLst/>
            <a:rect r="r" b="b" t="t" l="l"/>
            <a:pathLst>
              <a:path h="1930274" w="1930274">
                <a:moveTo>
                  <a:pt x="0" y="0"/>
                </a:moveTo>
                <a:lnTo>
                  <a:pt x="1930274" y="0"/>
                </a:lnTo>
                <a:lnTo>
                  <a:pt x="1930274" y="1930274"/>
                </a:lnTo>
                <a:lnTo>
                  <a:pt x="0" y="1930274"/>
                </a:lnTo>
                <a:lnTo>
                  <a:pt x="0" y="0"/>
                </a:lnTo>
                <a:close/>
              </a:path>
            </a:pathLst>
          </a:custGeom>
          <a:blipFill>
            <a:blip r:embed="rId7"/>
            <a:stretch>
              <a:fillRect l="0" t="0" r="0" b="0"/>
            </a:stretch>
          </a:blipFill>
        </p:spPr>
      </p:sp>
      <p:sp>
        <p:nvSpPr>
          <p:cNvPr name="TextBox 15" id="15"/>
          <p:cNvSpPr txBox="true"/>
          <p:nvPr/>
        </p:nvSpPr>
        <p:spPr>
          <a:xfrm rot="0">
            <a:off x="717388" y="4438997"/>
            <a:ext cx="1157592" cy="359049"/>
          </a:xfrm>
          <a:prstGeom prst="rect">
            <a:avLst/>
          </a:prstGeom>
        </p:spPr>
        <p:txBody>
          <a:bodyPr anchor="t" rtlCol="false" tIns="0" lIns="0" bIns="0" rIns="0">
            <a:spAutoFit/>
          </a:bodyPr>
          <a:lstStyle/>
          <a:p>
            <a:pPr algn="ctr">
              <a:lnSpc>
                <a:spcPts val="2865"/>
              </a:lnSpc>
            </a:pPr>
            <a:r>
              <a:rPr lang="en-US" sz="2046" b="true">
                <a:solidFill>
                  <a:srgbClr val="000000"/>
                </a:solidFill>
                <a:latin typeface="Open Sans Bold"/>
                <a:ea typeface="Open Sans Bold"/>
                <a:cs typeface="Open Sans Bold"/>
                <a:sym typeface="Open Sans Bold"/>
              </a:rPr>
              <a:t>SCAN ME</a:t>
            </a:r>
          </a:p>
        </p:txBody>
      </p:sp>
      <p:sp>
        <p:nvSpPr>
          <p:cNvPr name="Freeform 16" id="16"/>
          <p:cNvSpPr/>
          <p:nvPr/>
        </p:nvSpPr>
        <p:spPr>
          <a:xfrm flipH="false" flipV="false" rot="0">
            <a:off x="15553100" y="-45924"/>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8">
              <a:alphaModFix amt="6999"/>
            </a:blip>
            <a:stretch>
              <a:fillRect l="-110551" t="-597483" r="0" b="0"/>
            </a:stretch>
          </a:blipFill>
        </p:spPr>
      </p:sp>
      <p:sp>
        <p:nvSpPr>
          <p:cNvPr name="Freeform 17" id="17"/>
          <p:cNvSpPr/>
          <p:nvPr/>
        </p:nvSpPr>
        <p:spPr>
          <a:xfrm flipH="false" flipV="false" rot="0">
            <a:off x="9700464" y="-9784370"/>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0">
            <a:off x="15714689" y="20751"/>
            <a:ext cx="749744" cy="943568"/>
          </a:xfrm>
          <a:custGeom>
            <a:avLst/>
            <a:gdLst/>
            <a:ahLst/>
            <a:cxnLst/>
            <a:rect r="r" b="b" t="t" l="l"/>
            <a:pathLst>
              <a:path h="943568" w="749744">
                <a:moveTo>
                  <a:pt x="0" y="0"/>
                </a:moveTo>
                <a:lnTo>
                  <a:pt x="749744" y="0"/>
                </a:lnTo>
                <a:lnTo>
                  <a:pt x="749744" y="943568"/>
                </a:lnTo>
                <a:lnTo>
                  <a:pt x="0" y="943568"/>
                </a:lnTo>
                <a:lnTo>
                  <a:pt x="0" y="0"/>
                </a:lnTo>
                <a:close/>
              </a:path>
            </a:pathLst>
          </a:custGeom>
          <a:blipFill>
            <a:blip r:embed="rId11"/>
            <a:stretch>
              <a:fillRect l="0" t="0" r="0" b="0"/>
            </a:stretch>
          </a:blipFill>
        </p:spPr>
      </p:sp>
      <p:sp>
        <p:nvSpPr>
          <p:cNvPr name="Freeform 19" id="19"/>
          <p:cNvSpPr/>
          <p:nvPr/>
        </p:nvSpPr>
        <p:spPr>
          <a:xfrm flipH="false" flipV="false" rot="0">
            <a:off x="16765707" y="73017"/>
            <a:ext cx="918105" cy="909759"/>
          </a:xfrm>
          <a:custGeom>
            <a:avLst/>
            <a:gdLst/>
            <a:ahLst/>
            <a:cxnLst/>
            <a:rect r="r" b="b" t="t" l="l"/>
            <a:pathLst>
              <a:path h="909759" w="918105">
                <a:moveTo>
                  <a:pt x="0" y="0"/>
                </a:moveTo>
                <a:lnTo>
                  <a:pt x="918105" y="0"/>
                </a:lnTo>
                <a:lnTo>
                  <a:pt x="918105" y="909758"/>
                </a:lnTo>
                <a:lnTo>
                  <a:pt x="0" y="909758"/>
                </a:lnTo>
                <a:lnTo>
                  <a:pt x="0" y="0"/>
                </a:lnTo>
                <a:close/>
              </a:path>
            </a:pathLst>
          </a:custGeom>
          <a:blipFill>
            <a:blip r:embed="rId1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544148" y="1202620"/>
            <a:ext cx="11199705" cy="868156"/>
          </a:xfrm>
          <a:prstGeom prst="rect">
            <a:avLst/>
          </a:prstGeom>
        </p:spPr>
        <p:txBody>
          <a:bodyPr anchor="t" rtlCol="false" tIns="0" lIns="0" bIns="0" rIns="0">
            <a:spAutoFit/>
          </a:bodyPr>
          <a:lstStyle/>
          <a:p>
            <a:pPr algn="l">
              <a:lnSpc>
                <a:spcPts val="6960"/>
              </a:lnSpc>
            </a:pPr>
            <a:r>
              <a:rPr lang="en-US" b="true" sz="4971">
                <a:solidFill>
                  <a:srgbClr val="0F4984"/>
                </a:solidFill>
                <a:latin typeface="Helios Bold"/>
                <a:ea typeface="Helios Bold"/>
                <a:cs typeface="Helios Bold"/>
                <a:sym typeface="Helios Bold"/>
              </a:rPr>
              <a:t>Teknik Dasar Penelusuran Informasi</a:t>
            </a:r>
          </a:p>
        </p:txBody>
      </p:sp>
      <p:sp>
        <p:nvSpPr>
          <p:cNvPr name="Freeform 5" id="5"/>
          <p:cNvSpPr/>
          <p:nvPr/>
        </p:nvSpPr>
        <p:spPr>
          <a:xfrm flipH="false" flipV="false" rot="0">
            <a:off x="4356906" y="2798258"/>
            <a:ext cx="1409814" cy="1231783"/>
          </a:xfrm>
          <a:custGeom>
            <a:avLst/>
            <a:gdLst/>
            <a:ahLst/>
            <a:cxnLst/>
            <a:rect r="r" b="b" t="t" l="l"/>
            <a:pathLst>
              <a:path h="1231783" w="1409814">
                <a:moveTo>
                  <a:pt x="0" y="0"/>
                </a:moveTo>
                <a:lnTo>
                  <a:pt x="1409815" y="0"/>
                </a:lnTo>
                <a:lnTo>
                  <a:pt x="1409815" y="1231783"/>
                </a:lnTo>
                <a:lnTo>
                  <a:pt x="0" y="12317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19050" cap="sq">
            <a:solidFill>
              <a:srgbClr val="03045A"/>
            </a:solidFill>
            <a:prstDash val="solid"/>
            <a:miter/>
          </a:ln>
        </p:spPr>
      </p:sp>
      <p:sp>
        <p:nvSpPr>
          <p:cNvPr name="Freeform 6" id="6"/>
          <p:cNvSpPr/>
          <p:nvPr/>
        </p:nvSpPr>
        <p:spPr>
          <a:xfrm flipH="false" flipV="false" rot="0">
            <a:off x="4356906" y="4322579"/>
            <a:ext cx="1409814" cy="1231783"/>
          </a:xfrm>
          <a:custGeom>
            <a:avLst/>
            <a:gdLst/>
            <a:ahLst/>
            <a:cxnLst/>
            <a:rect r="r" b="b" t="t" l="l"/>
            <a:pathLst>
              <a:path h="1231783" w="1409814">
                <a:moveTo>
                  <a:pt x="0" y="0"/>
                </a:moveTo>
                <a:lnTo>
                  <a:pt x="1409815" y="0"/>
                </a:lnTo>
                <a:lnTo>
                  <a:pt x="1409815" y="1231783"/>
                </a:lnTo>
                <a:lnTo>
                  <a:pt x="0" y="1231783"/>
                </a:lnTo>
                <a:lnTo>
                  <a:pt x="0" y="0"/>
                </a:lnTo>
                <a:close/>
              </a:path>
            </a:pathLst>
          </a:custGeom>
          <a:blipFill>
            <a:blip r:embed="rId4">
              <a:extLst>
                <a:ext uri="{96DAC541-7B7A-43D3-8B79-37D633B846F1}">
                  <asvg:svgBlip xmlns:asvg="http://schemas.microsoft.com/office/drawing/2016/SVG/main" r:embed="rId6"/>
                </a:ext>
              </a:extLst>
            </a:blip>
            <a:stretch>
              <a:fillRect l="0" t="0" r="0" b="0"/>
            </a:stretch>
          </a:blipFill>
          <a:ln w="19050" cap="sq">
            <a:solidFill>
              <a:srgbClr val="03045A"/>
            </a:solidFill>
            <a:prstDash val="solid"/>
            <a:miter/>
          </a:ln>
        </p:spPr>
      </p:sp>
      <p:sp>
        <p:nvSpPr>
          <p:cNvPr name="Freeform 7" id="7"/>
          <p:cNvSpPr/>
          <p:nvPr/>
        </p:nvSpPr>
        <p:spPr>
          <a:xfrm flipH="false" flipV="false" rot="0">
            <a:off x="4356906" y="5849135"/>
            <a:ext cx="1409814" cy="1231783"/>
          </a:xfrm>
          <a:custGeom>
            <a:avLst/>
            <a:gdLst/>
            <a:ahLst/>
            <a:cxnLst/>
            <a:rect r="r" b="b" t="t" l="l"/>
            <a:pathLst>
              <a:path h="1231783" w="1409814">
                <a:moveTo>
                  <a:pt x="0" y="0"/>
                </a:moveTo>
                <a:lnTo>
                  <a:pt x="1409815" y="0"/>
                </a:lnTo>
                <a:lnTo>
                  <a:pt x="1409815" y="1231782"/>
                </a:lnTo>
                <a:lnTo>
                  <a:pt x="0" y="1231782"/>
                </a:lnTo>
                <a:lnTo>
                  <a:pt x="0" y="0"/>
                </a:lnTo>
                <a:close/>
              </a:path>
            </a:pathLst>
          </a:custGeom>
          <a:blipFill>
            <a:blip r:embed="rId4">
              <a:extLst>
                <a:ext uri="{96DAC541-7B7A-43D3-8B79-37D633B846F1}">
                  <asvg:svgBlip xmlns:asvg="http://schemas.microsoft.com/office/drawing/2016/SVG/main" r:embed="rId7"/>
                </a:ext>
              </a:extLst>
            </a:blip>
            <a:stretch>
              <a:fillRect l="0" t="0" r="0" b="0"/>
            </a:stretch>
          </a:blipFill>
          <a:ln w="19050" cap="sq">
            <a:solidFill>
              <a:srgbClr val="03045A"/>
            </a:solidFill>
            <a:prstDash val="solid"/>
            <a:miter/>
          </a:ln>
        </p:spPr>
      </p:sp>
      <p:sp>
        <p:nvSpPr>
          <p:cNvPr name="Freeform 8" id="8"/>
          <p:cNvSpPr/>
          <p:nvPr/>
        </p:nvSpPr>
        <p:spPr>
          <a:xfrm flipH="false" flipV="false" rot="0">
            <a:off x="4356906" y="7349483"/>
            <a:ext cx="1409814" cy="1231783"/>
          </a:xfrm>
          <a:custGeom>
            <a:avLst/>
            <a:gdLst/>
            <a:ahLst/>
            <a:cxnLst/>
            <a:rect r="r" b="b" t="t" l="l"/>
            <a:pathLst>
              <a:path h="1231783" w="1409814">
                <a:moveTo>
                  <a:pt x="0" y="0"/>
                </a:moveTo>
                <a:lnTo>
                  <a:pt x="1409815" y="0"/>
                </a:lnTo>
                <a:lnTo>
                  <a:pt x="1409815" y="1231783"/>
                </a:lnTo>
                <a:lnTo>
                  <a:pt x="0" y="1231783"/>
                </a:lnTo>
                <a:lnTo>
                  <a:pt x="0" y="0"/>
                </a:lnTo>
                <a:close/>
              </a:path>
            </a:pathLst>
          </a:custGeom>
          <a:blipFill>
            <a:blip r:embed="rId4">
              <a:extLst>
                <a:ext uri="{96DAC541-7B7A-43D3-8B79-37D633B846F1}">
                  <asvg:svgBlip xmlns:asvg="http://schemas.microsoft.com/office/drawing/2016/SVG/main" r:embed="rId8"/>
                </a:ext>
              </a:extLst>
            </a:blip>
            <a:stretch>
              <a:fillRect l="0" t="0" r="0" b="0"/>
            </a:stretch>
          </a:blipFill>
          <a:ln w="19050" cap="sq">
            <a:solidFill>
              <a:srgbClr val="03045A"/>
            </a:solidFill>
            <a:prstDash val="solid"/>
            <a:miter/>
          </a:ln>
        </p:spPr>
      </p:sp>
      <p:grpSp>
        <p:nvGrpSpPr>
          <p:cNvPr name="Group 9" id="9"/>
          <p:cNvGrpSpPr/>
          <p:nvPr/>
        </p:nvGrpSpPr>
        <p:grpSpPr>
          <a:xfrm rot="0">
            <a:off x="5979775" y="2747051"/>
            <a:ext cx="7859267" cy="1334197"/>
            <a:chOff x="0" y="0"/>
            <a:chExt cx="3605501" cy="612074"/>
          </a:xfrm>
        </p:grpSpPr>
        <p:sp>
          <p:nvSpPr>
            <p:cNvPr name="Freeform 10" id="10"/>
            <p:cNvSpPr/>
            <p:nvPr/>
          </p:nvSpPr>
          <p:spPr>
            <a:xfrm flipH="false" flipV="false" rot="0">
              <a:off x="0" y="0"/>
              <a:ext cx="3605500" cy="612074"/>
            </a:xfrm>
            <a:custGeom>
              <a:avLst/>
              <a:gdLst/>
              <a:ahLst/>
              <a:cxnLst/>
              <a:rect r="r" b="b" t="t" l="l"/>
              <a:pathLst>
                <a:path h="612074" w="3605500">
                  <a:moveTo>
                    <a:pt x="0" y="0"/>
                  </a:moveTo>
                  <a:lnTo>
                    <a:pt x="3605500" y="0"/>
                  </a:lnTo>
                  <a:lnTo>
                    <a:pt x="3605500" y="612074"/>
                  </a:lnTo>
                  <a:lnTo>
                    <a:pt x="0" y="612074"/>
                  </a:lnTo>
                  <a:close/>
                </a:path>
              </a:pathLst>
            </a:custGeom>
            <a:solidFill>
              <a:srgbClr val="145DA0"/>
            </a:solidFill>
            <a:ln w="76200" cap="sq">
              <a:solidFill>
                <a:srgbClr val="03045A"/>
              </a:solidFill>
              <a:prstDash val="solid"/>
              <a:miter/>
            </a:ln>
          </p:spPr>
        </p:sp>
        <p:sp>
          <p:nvSpPr>
            <p:cNvPr name="TextBox 11" id="11"/>
            <p:cNvSpPr txBox="true"/>
            <p:nvPr/>
          </p:nvSpPr>
          <p:spPr>
            <a:xfrm>
              <a:off x="0" y="-19050"/>
              <a:ext cx="3605501" cy="631124"/>
            </a:xfrm>
            <a:prstGeom prst="rect">
              <a:avLst/>
            </a:prstGeom>
          </p:spPr>
          <p:txBody>
            <a:bodyPr anchor="ctr" rtlCol="false" tIns="16336" lIns="16336" bIns="16336" rIns="16336"/>
            <a:lstStyle/>
            <a:p>
              <a:pPr algn="ctr">
                <a:lnSpc>
                  <a:spcPts val="2539"/>
                </a:lnSpc>
              </a:pPr>
            </a:p>
          </p:txBody>
        </p:sp>
      </p:grpSp>
      <p:sp>
        <p:nvSpPr>
          <p:cNvPr name="TextBox 12" id="12"/>
          <p:cNvSpPr txBox="true"/>
          <p:nvPr/>
        </p:nvSpPr>
        <p:spPr>
          <a:xfrm rot="0">
            <a:off x="6966469" y="3122669"/>
            <a:ext cx="5885879" cy="449009"/>
          </a:xfrm>
          <a:prstGeom prst="rect">
            <a:avLst/>
          </a:prstGeom>
        </p:spPr>
        <p:txBody>
          <a:bodyPr anchor="t" rtlCol="false" tIns="0" lIns="0" bIns="0" rIns="0">
            <a:spAutoFit/>
          </a:bodyPr>
          <a:lstStyle/>
          <a:p>
            <a:pPr algn="l">
              <a:lnSpc>
                <a:spcPts val="3601"/>
              </a:lnSpc>
            </a:pPr>
            <a:r>
              <a:rPr lang="en-US" b="true" sz="2572">
                <a:solidFill>
                  <a:srgbClr val="FEFFFD"/>
                </a:solidFill>
                <a:latin typeface="Helios Bold"/>
                <a:ea typeface="Helios Bold"/>
                <a:cs typeface="Helios Bold"/>
                <a:sym typeface="Helios Bold"/>
              </a:rPr>
              <a:t>Penelusuran dengan Logika Boolean</a:t>
            </a:r>
          </a:p>
        </p:txBody>
      </p:sp>
      <p:grpSp>
        <p:nvGrpSpPr>
          <p:cNvPr name="Group 13" id="13"/>
          <p:cNvGrpSpPr/>
          <p:nvPr/>
        </p:nvGrpSpPr>
        <p:grpSpPr>
          <a:xfrm rot="0">
            <a:off x="5979775" y="5797927"/>
            <a:ext cx="7859267" cy="1334197"/>
            <a:chOff x="0" y="0"/>
            <a:chExt cx="3605501" cy="612074"/>
          </a:xfrm>
        </p:grpSpPr>
        <p:sp>
          <p:nvSpPr>
            <p:cNvPr name="Freeform 14" id="14"/>
            <p:cNvSpPr/>
            <p:nvPr/>
          </p:nvSpPr>
          <p:spPr>
            <a:xfrm flipH="false" flipV="false" rot="0">
              <a:off x="0" y="0"/>
              <a:ext cx="3605500" cy="612074"/>
            </a:xfrm>
            <a:custGeom>
              <a:avLst/>
              <a:gdLst/>
              <a:ahLst/>
              <a:cxnLst/>
              <a:rect r="r" b="b" t="t" l="l"/>
              <a:pathLst>
                <a:path h="612074" w="3605500">
                  <a:moveTo>
                    <a:pt x="0" y="0"/>
                  </a:moveTo>
                  <a:lnTo>
                    <a:pt x="3605500" y="0"/>
                  </a:lnTo>
                  <a:lnTo>
                    <a:pt x="3605500" y="612074"/>
                  </a:lnTo>
                  <a:lnTo>
                    <a:pt x="0" y="612074"/>
                  </a:lnTo>
                  <a:close/>
                </a:path>
              </a:pathLst>
            </a:custGeom>
            <a:solidFill>
              <a:srgbClr val="145DA0"/>
            </a:solidFill>
            <a:ln w="76200" cap="sq">
              <a:solidFill>
                <a:srgbClr val="03045A"/>
              </a:solidFill>
              <a:prstDash val="solid"/>
              <a:miter/>
            </a:ln>
          </p:spPr>
        </p:sp>
        <p:sp>
          <p:nvSpPr>
            <p:cNvPr name="TextBox 15" id="15"/>
            <p:cNvSpPr txBox="true"/>
            <p:nvPr/>
          </p:nvSpPr>
          <p:spPr>
            <a:xfrm>
              <a:off x="0" y="-19050"/>
              <a:ext cx="3605501" cy="631124"/>
            </a:xfrm>
            <a:prstGeom prst="rect">
              <a:avLst/>
            </a:prstGeom>
          </p:spPr>
          <p:txBody>
            <a:bodyPr anchor="ctr" rtlCol="false" tIns="16336" lIns="16336" bIns="16336" rIns="16336"/>
            <a:lstStyle/>
            <a:p>
              <a:pPr algn="ctr">
                <a:lnSpc>
                  <a:spcPts val="2539"/>
                </a:lnSpc>
              </a:pPr>
            </a:p>
          </p:txBody>
        </p:sp>
      </p:grpSp>
      <p:sp>
        <p:nvSpPr>
          <p:cNvPr name="TextBox 16" id="16"/>
          <p:cNvSpPr txBox="true"/>
          <p:nvPr/>
        </p:nvSpPr>
        <p:spPr>
          <a:xfrm rot="0">
            <a:off x="6926779" y="5964766"/>
            <a:ext cx="5965260" cy="915784"/>
          </a:xfrm>
          <a:prstGeom prst="rect">
            <a:avLst/>
          </a:prstGeom>
        </p:spPr>
        <p:txBody>
          <a:bodyPr anchor="t" rtlCol="false" tIns="0" lIns="0" bIns="0" rIns="0">
            <a:spAutoFit/>
          </a:bodyPr>
          <a:lstStyle/>
          <a:p>
            <a:pPr algn="ctr">
              <a:lnSpc>
                <a:spcPts val="3676"/>
              </a:lnSpc>
            </a:pPr>
            <a:r>
              <a:rPr lang="en-US" b="true" sz="2572">
                <a:solidFill>
                  <a:srgbClr val="FEFFFD"/>
                </a:solidFill>
                <a:latin typeface="Helios Bold"/>
                <a:ea typeface="Helios Bold"/>
                <a:cs typeface="Helios Bold"/>
                <a:sym typeface="Helios Bold"/>
              </a:rPr>
              <a:t>Penelusuran dengan Kedekatan kata (Proximity Search)</a:t>
            </a:r>
          </a:p>
        </p:txBody>
      </p:sp>
      <p:grpSp>
        <p:nvGrpSpPr>
          <p:cNvPr name="Group 17" id="17"/>
          <p:cNvGrpSpPr/>
          <p:nvPr/>
        </p:nvGrpSpPr>
        <p:grpSpPr>
          <a:xfrm rot="0">
            <a:off x="5979775" y="4271372"/>
            <a:ext cx="7859267" cy="1334197"/>
            <a:chOff x="0" y="0"/>
            <a:chExt cx="3605501" cy="612074"/>
          </a:xfrm>
        </p:grpSpPr>
        <p:sp>
          <p:nvSpPr>
            <p:cNvPr name="Freeform 18" id="18"/>
            <p:cNvSpPr/>
            <p:nvPr/>
          </p:nvSpPr>
          <p:spPr>
            <a:xfrm flipH="false" flipV="false" rot="0">
              <a:off x="0" y="0"/>
              <a:ext cx="3605500" cy="612074"/>
            </a:xfrm>
            <a:custGeom>
              <a:avLst/>
              <a:gdLst/>
              <a:ahLst/>
              <a:cxnLst/>
              <a:rect r="r" b="b" t="t" l="l"/>
              <a:pathLst>
                <a:path h="612074" w="3605500">
                  <a:moveTo>
                    <a:pt x="0" y="0"/>
                  </a:moveTo>
                  <a:lnTo>
                    <a:pt x="3605500" y="0"/>
                  </a:lnTo>
                  <a:lnTo>
                    <a:pt x="3605500" y="612074"/>
                  </a:lnTo>
                  <a:lnTo>
                    <a:pt x="0" y="612074"/>
                  </a:lnTo>
                  <a:close/>
                </a:path>
              </a:pathLst>
            </a:custGeom>
            <a:solidFill>
              <a:srgbClr val="145DA0"/>
            </a:solidFill>
            <a:ln w="76200" cap="sq">
              <a:solidFill>
                <a:srgbClr val="03045A"/>
              </a:solidFill>
              <a:prstDash val="solid"/>
              <a:miter/>
            </a:ln>
          </p:spPr>
        </p:sp>
        <p:sp>
          <p:nvSpPr>
            <p:cNvPr name="TextBox 19" id="19"/>
            <p:cNvSpPr txBox="true"/>
            <p:nvPr/>
          </p:nvSpPr>
          <p:spPr>
            <a:xfrm>
              <a:off x="0" y="-19050"/>
              <a:ext cx="3605501" cy="631124"/>
            </a:xfrm>
            <a:prstGeom prst="rect">
              <a:avLst/>
            </a:prstGeom>
          </p:spPr>
          <p:txBody>
            <a:bodyPr anchor="ctr" rtlCol="false" tIns="16336" lIns="16336" bIns="16336" rIns="16336"/>
            <a:lstStyle/>
            <a:p>
              <a:pPr algn="ctr">
                <a:lnSpc>
                  <a:spcPts val="2539"/>
                </a:lnSpc>
              </a:pPr>
            </a:p>
          </p:txBody>
        </p:sp>
      </p:grpSp>
      <p:sp>
        <p:nvSpPr>
          <p:cNvPr name="TextBox 20" id="20"/>
          <p:cNvSpPr txBox="true"/>
          <p:nvPr/>
        </p:nvSpPr>
        <p:spPr>
          <a:xfrm rot="0">
            <a:off x="6904709" y="4400294"/>
            <a:ext cx="5909539" cy="915784"/>
          </a:xfrm>
          <a:prstGeom prst="rect">
            <a:avLst/>
          </a:prstGeom>
        </p:spPr>
        <p:txBody>
          <a:bodyPr anchor="t" rtlCol="false" tIns="0" lIns="0" bIns="0" rIns="0">
            <a:spAutoFit/>
          </a:bodyPr>
          <a:lstStyle/>
          <a:p>
            <a:pPr algn="ctr">
              <a:lnSpc>
                <a:spcPts val="3676"/>
              </a:lnSpc>
            </a:pPr>
            <a:r>
              <a:rPr lang="en-US" b="true" sz="2572">
                <a:solidFill>
                  <a:srgbClr val="FEFFFD"/>
                </a:solidFill>
                <a:latin typeface="Helios Bold"/>
                <a:ea typeface="Helios Bold"/>
                <a:cs typeface="Helios Bold"/>
                <a:sym typeface="Helios Bold"/>
              </a:rPr>
              <a:t>Penelusuran dengan Penggalan Kata (Truncation) dan Wildcards</a:t>
            </a:r>
          </a:p>
        </p:txBody>
      </p:sp>
      <p:grpSp>
        <p:nvGrpSpPr>
          <p:cNvPr name="Group 21" id="21"/>
          <p:cNvGrpSpPr/>
          <p:nvPr/>
        </p:nvGrpSpPr>
        <p:grpSpPr>
          <a:xfrm rot="0">
            <a:off x="5979775" y="7332150"/>
            <a:ext cx="7859267" cy="1334197"/>
            <a:chOff x="0" y="0"/>
            <a:chExt cx="3605501" cy="612074"/>
          </a:xfrm>
        </p:grpSpPr>
        <p:sp>
          <p:nvSpPr>
            <p:cNvPr name="Freeform 22" id="22"/>
            <p:cNvSpPr/>
            <p:nvPr/>
          </p:nvSpPr>
          <p:spPr>
            <a:xfrm flipH="false" flipV="false" rot="0">
              <a:off x="0" y="0"/>
              <a:ext cx="3605500" cy="612074"/>
            </a:xfrm>
            <a:custGeom>
              <a:avLst/>
              <a:gdLst/>
              <a:ahLst/>
              <a:cxnLst/>
              <a:rect r="r" b="b" t="t" l="l"/>
              <a:pathLst>
                <a:path h="612074" w="3605500">
                  <a:moveTo>
                    <a:pt x="0" y="0"/>
                  </a:moveTo>
                  <a:lnTo>
                    <a:pt x="3605500" y="0"/>
                  </a:lnTo>
                  <a:lnTo>
                    <a:pt x="3605500" y="612074"/>
                  </a:lnTo>
                  <a:lnTo>
                    <a:pt x="0" y="612074"/>
                  </a:lnTo>
                  <a:close/>
                </a:path>
              </a:pathLst>
            </a:custGeom>
            <a:solidFill>
              <a:srgbClr val="145DA0"/>
            </a:solidFill>
            <a:ln w="76200" cap="sq">
              <a:solidFill>
                <a:srgbClr val="03045A"/>
              </a:solidFill>
              <a:prstDash val="solid"/>
              <a:miter/>
            </a:ln>
          </p:spPr>
        </p:sp>
        <p:sp>
          <p:nvSpPr>
            <p:cNvPr name="TextBox 23" id="23"/>
            <p:cNvSpPr txBox="true"/>
            <p:nvPr/>
          </p:nvSpPr>
          <p:spPr>
            <a:xfrm>
              <a:off x="0" y="-19050"/>
              <a:ext cx="3605501" cy="631124"/>
            </a:xfrm>
            <a:prstGeom prst="rect">
              <a:avLst/>
            </a:prstGeom>
          </p:spPr>
          <p:txBody>
            <a:bodyPr anchor="ctr" rtlCol="false" tIns="16336" lIns="16336" bIns="16336" rIns="16336"/>
            <a:lstStyle/>
            <a:p>
              <a:pPr algn="ctr">
                <a:lnSpc>
                  <a:spcPts val="2539"/>
                </a:lnSpc>
              </a:pPr>
            </a:p>
          </p:txBody>
        </p:sp>
      </p:grpSp>
      <p:sp>
        <p:nvSpPr>
          <p:cNvPr name="TextBox 24" id="24"/>
          <p:cNvSpPr txBox="true"/>
          <p:nvPr/>
        </p:nvSpPr>
        <p:spPr>
          <a:xfrm rot="0">
            <a:off x="6602152" y="7710728"/>
            <a:ext cx="6514652" cy="452142"/>
          </a:xfrm>
          <a:prstGeom prst="rect">
            <a:avLst/>
          </a:prstGeom>
        </p:spPr>
        <p:txBody>
          <a:bodyPr anchor="t" rtlCol="false" tIns="0" lIns="0" bIns="0" rIns="0">
            <a:spAutoFit/>
          </a:bodyPr>
          <a:lstStyle/>
          <a:p>
            <a:pPr algn="l">
              <a:lnSpc>
                <a:spcPts val="3601"/>
              </a:lnSpc>
            </a:pPr>
            <a:r>
              <a:rPr lang="en-US" b="true" sz="2572">
                <a:solidFill>
                  <a:srgbClr val="FEFFFD"/>
                </a:solidFill>
                <a:latin typeface="Helios Bold"/>
                <a:ea typeface="Helios Bold"/>
                <a:cs typeface="Helios Bold"/>
                <a:sym typeface="Helios Bold"/>
              </a:rPr>
              <a:t>Penelusuran dengan Field atau Meta Tag</a:t>
            </a:r>
          </a:p>
        </p:txBody>
      </p:sp>
      <p:sp>
        <p:nvSpPr>
          <p:cNvPr name="TextBox 25" id="25"/>
          <p:cNvSpPr txBox="true"/>
          <p:nvPr/>
        </p:nvSpPr>
        <p:spPr>
          <a:xfrm rot="0">
            <a:off x="4960106" y="4688673"/>
            <a:ext cx="209121" cy="507730"/>
          </a:xfrm>
          <a:prstGeom prst="rect">
            <a:avLst/>
          </a:prstGeom>
        </p:spPr>
        <p:txBody>
          <a:bodyPr anchor="t" rtlCol="false" tIns="0" lIns="0" bIns="0" rIns="0">
            <a:spAutoFit/>
          </a:bodyPr>
          <a:lstStyle/>
          <a:p>
            <a:pPr algn="l">
              <a:lnSpc>
                <a:spcPts val="4021"/>
              </a:lnSpc>
            </a:pPr>
            <a:r>
              <a:rPr lang="en-US" b="true" sz="2872">
                <a:solidFill>
                  <a:srgbClr val="FFFFFF"/>
                </a:solidFill>
                <a:latin typeface="Helios Bold"/>
                <a:ea typeface="Helios Bold"/>
                <a:cs typeface="Helios Bold"/>
                <a:sym typeface="Helios Bold"/>
              </a:rPr>
              <a:t>2</a:t>
            </a:r>
          </a:p>
        </p:txBody>
      </p:sp>
      <p:sp>
        <p:nvSpPr>
          <p:cNvPr name="TextBox 26" id="26"/>
          <p:cNvSpPr txBox="true"/>
          <p:nvPr/>
        </p:nvSpPr>
        <p:spPr>
          <a:xfrm rot="0">
            <a:off x="4960106" y="6215238"/>
            <a:ext cx="209121" cy="507730"/>
          </a:xfrm>
          <a:prstGeom prst="rect">
            <a:avLst/>
          </a:prstGeom>
        </p:spPr>
        <p:txBody>
          <a:bodyPr anchor="t" rtlCol="false" tIns="0" lIns="0" bIns="0" rIns="0">
            <a:spAutoFit/>
          </a:bodyPr>
          <a:lstStyle/>
          <a:p>
            <a:pPr algn="l">
              <a:lnSpc>
                <a:spcPts val="4021"/>
              </a:lnSpc>
            </a:pPr>
            <a:r>
              <a:rPr lang="en-US" b="true" sz="2872">
                <a:solidFill>
                  <a:srgbClr val="FFFFFF"/>
                </a:solidFill>
                <a:latin typeface="Helios Bold"/>
                <a:ea typeface="Helios Bold"/>
                <a:cs typeface="Helios Bold"/>
                <a:sym typeface="Helios Bold"/>
              </a:rPr>
              <a:t>3</a:t>
            </a:r>
          </a:p>
        </p:txBody>
      </p:sp>
      <p:sp>
        <p:nvSpPr>
          <p:cNvPr name="TextBox 27" id="27"/>
          <p:cNvSpPr txBox="true"/>
          <p:nvPr/>
        </p:nvSpPr>
        <p:spPr>
          <a:xfrm rot="0">
            <a:off x="4960106" y="7715586"/>
            <a:ext cx="209121" cy="507730"/>
          </a:xfrm>
          <a:prstGeom prst="rect">
            <a:avLst/>
          </a:prstGeom>
        </p:spPr>
        <p:txBody>
          <a:bodyPr anchor="t" rtlCol="false" tIns="0" lIns="0" bIns="0" rIns="0">
            <a:spAutoFit/>
          </a:bodyPr>
          <a:lstStyle/>
          <a:p>
            <a:pPr algn="l">
              <a:lnSpc>
                <a:spcPts val="4021"/>
              </a:lnSpc>
            </a:pPr>
            <a:r>
              <a:rPr lang="en-US" b="true" sz="2872">
                <a:solidFill>
                  <a:srgbClr val="FFFFFF"/>
                </a:solidFill>
                <a:latin typeface="Helios Bold"/>
                <a:ea typeface="Helios Bold"/>
                <a:cs typeface="Helios Bold"/>
                <a:sym typeface="Helios Bold"/>
              </a:rPr>
              <a:t>4</a:t>
            </a:r>
          </a:p>
        </p:txBody>
      </p:sp>
      <p:sp>
        <p:nvSpPr>
          <p:cNvPr name="TextBox 28" id="28"/>
          <p:cNvSpPr txBox="true"/>
          <p:nvPr/>
        </p:nvSpPr>
        <p:spPr>
          <a:xfrm rot="0">
            <a:off x="4960258" y="3164352"/>
            <a:ext cx="208750" cy="507730"/>
          </a:xfrm>
          <a:prstGeom prst="rect">
            <a:avLst/>
          </a:prstGeom>
        </p:spPr>
        <p:txBody>
          <a:bodyPr anchor="t" rtlCol="false" tIns="0" lIns="0" bIns="0" rIns="0">
            <a:spAutoFit/>
          </a:bodyPr>
          <a:lstStyle/>
          <a:p>
            <a:pPr algn="l">
              <a:lnSpc>
                <a:spcPts val="4021"/>
              </a:lnSpc>
            </a:pPr>
            <a:r>
              <a:rPr lang="en-US" b="true" sz="2872">
                <a:solidFill>
                  <a:srgbClr val="FFFFFF"/>
                </a:solidFill>
                <a:latin typeface="Helios Bold"/>
                <a:ea typeface="Helios Bold"/>
                <a:cs typeface="Helios Bold"/>
                <a:sym typeface="Helios Bold"/>
              </a:rPr>
              <a:t>1</a:t>
            </a:r>
          </a:p>
        </p:txBody>
      </p:sp>
      <p:sp>
        <p:nvSpPr>
          <p:cNvPr name="Freeform 29" id="29"/>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9">
              <a:alphaModFix amt="6999"/>
            </a:blip>
            <a:stretch>
              <a:fillRect l="-110551" t="-597483" r="0" b="0"/>
            </a:stretch>
          </a:blipFill>
        </p:spPr>
      </p:sp>
      <p:sp>
        <p:nvSpPr>
          <p:cNvPr name="Freeform 30" id="30"/>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1" id="31"/>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12"/>
            <a:stretch>
              <a:fillRect l="0" t="0" r="0" b="0"/>
            </a:stretch>
          </a:blipFill>
        </p:spPr>
      </p:sp>
      <p:sp>
        <p:nvSpPr>
          <p:cNvPr name="Freeform 32" id="32"/>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3"/>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456556" y="1019927"/>
            <a:ext cx="11374888" cy="868156"/>
          </a:xfrm>
          <a:prstGeom prst="rect">
            <a:avLst/>
          </a:prstGeom>
        </p:spPr>
        <p:txBody>
          <a:bodyPr anchor="t" rtlCol="false" tIns="0" lIns="0" bIns="0" rIns="0">
            <a:spAutoFit/>
          </a:bodyPr>
          <a:lstStyle/>
          <a:p>
            <a:pPr algn="l">
              <a:lnSpc>
                <a:spcPts val="6960"/>
              </a:lnSpc>
            </a:pPr>
            <a:r>
              <a:rPr lang="en-US" b="true" sz="4971">
                <a:solidFill>
                  <a:srgbClr val="0F4984"/>
                </a:solidFill>
                <a:latin typeface="Helios Bold"/>
                <a:ea typeface="Helios Bold"/>
                <a:cs typeface="Helios Bold"/>
                <a:sym typeface="Helios Bold"/>
              </a:rPr>
              <a:t>Penelusuran dengan Logika Boolean</a:t>
            </a:r>
          </a:p>
        </p:txBody>
      </p:sp>
      <p:sp>
        <p:nvSpPr>
          <p:cNvPr name="Freeform 5" id="5"/>
          <p:cNvSpPr/>
          <p:nvPr/>
        </p:nvSpPr>
        <p:spPr>
          <a:xfrm flipH="false" flipV="false" rot="0">
            <a:off x="940570" y="2614776"/>
            <a:ext cx="5453712" cy="2143035"/>
          </a:xfrm>
          <a:custGeom>
            <a:avLst/>
            <a:gdLst/>
            <a:ahLst/>
            <a:cxnLst/>
            <a:rect r="r" b="b" t="t" l="l"/>
            <a:pathLst>
              <a:path h="2143035" w="5453712">
                <a:moveTo>
                  <a:pt x="0" y="0"/>
                </a:moveTo>
                <a:lnTo>
                  <a:pt x="5453713" y="0"/>
                </a:lnTo>
                <a:lnTo>
                  <a:pt x="5453713" y="2143035"/>
                </a:lnTo>
                <a:lnTo>
                  <a:pt x="0" y="2143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104775" cap="sq">
            <a:solidFill>
              <a:srgbClr val="145DA0"/>
            </a:solidFill>
            <a:prstDash val="solid"/>
            <a:miter/>
          </a:ln>
        </p:spPr>
      </p:sp>
      <p:sp>
        <p:nvSpPr>
          <p:cNvPr name="Freeform 6" id="6"/>
          <p:cNvSpPr/>
          <p:nvPr/>
        </p:nvSpPr>
        <p:spPr>
          <a:xfrm flipH="false" flipV="false" rot="0">
            <a:off x="6821003" y="3180737"/>
            <a:ext cx="10433037" cy="5532642"/>
          </a:xfrm>
          <a:custGeom>
            <a:avLst/>
            <a:gdLst/>
            <a:ahLst/>
            <a:cxnLst/>
            <a:rect r="r" b="b" t="t" l="l"/>
            <a:pathLst>
              <a:path h="5532642" w="10433037">
                <a:moveTo>
                  <a:pt x="0" y="0"/>
                </a:moveTo>
                <a:lnTo>
                  <a:pt x="10433037" y="0"/>
                </a:lnTo>
                <a:lnTo>
                  <a:pt x="10433037" y="5532642"/>
                </a:lnTo>
                <a:lnTo>
                  <a:pt x="0" y="5532642"/>
                </a:lnTo>
                <a:lnTo>
                  <a:pt x="0" y="0"/>
                </a:lnTo>
                <a:close/>
              </a:path>
            </a:pathLst>
          </a:custGeom>
          <a:blipFill>
            <a:blip r:embed="rId6"/>
            <a:stretch>
              <a:fillRect l="-101" t="-191" r="-60" b="-140"/>
            </a:stretch>
          </a:blipFill>
        </p:spPr>
      </p:sp>
      <p:sp>
        <p:nvSpPr>
          <p:cNvPr name="Freeform 7" id="7"/>
          <p:cNvSpPr/>
          <p:nvPr/>
        </p:nvSpPr>
        <p:spPr>
          <a:xfrm flipH="false" flipV="false" rot="0">
            <a:off x="6810429" y="3170164"/>
            <a:ext cx="10448871" cy="5550969"/>
          </a:xfrm>
          <a:custGeom>
            <a:avLst/>
            <a:gdLst/>
            <a:ahLst/>
            <a:cxnLst/>
            <a:rect r="r" b="b" t="t" l="l"/>
            <a:pathLst>
              <a:path h="5550969" w="10448871">
                <a:moveTo>
                  <a:pt x="0" y="0"/>
                </a:moveTo>
                <a:lnTo>
                  <a:pt x="10448871" y="0"/>
                </a:lnTo>
                <a:lnTo>
                  <a:pt x="10448871" y="5550969"/>
                </a:lnTo>
                <a:lnTo>
                  <a:pt x="0" y="555096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w="57150" cap="sq">
            <a:solidFill>
              <a:srgbClr val="0F4984"/>
            </a:solidFill>
            <a:prstDash val="solid"/>
            <a:miter/>
          </a:ln>
        </p:spPr>
      </p:sp>
      <p:sp>
        <p:nvSpPr>
          <p:cNvPr name="TextBox 8" id="8"/>
          <p:cNvSpPr txBox="true"/>
          <p:nvPr/>
        </p:nvSpPr>
        <p:spPr>
          <a:xfrm rot="0">
            <a:off x="1386278" y="5050998"/>
            <a:ext cx="5037319" cy="3533959"/>
          </a:xfrm>
          <a:prstGeom prst="rect">
            <a:avLst/>
          </a:prstGeom>
        </p:spPr>
        <p:txBody>
          <a:bodyPr anchor="t" rtlCol="false" tIns="0" lIns="0" bIns="0" rIns="0">
            <a:spAutoFit/>
          </a:bodyPr>
          <a:lstStyle/>
          <a:p>
            <a:pPr algn="l">
              <a:lnSpc>
                <a:spcPts val="3493"/>
              </a:lnSpc>
            </a:pPr>
            <a:r>
              <a:rPr lang="en-US" sz="2520">
                <a:solidFill>
                  <a:srgbClr val="000000"/>
                </a:solidFill>
                <a:latin typeface="Helios"/>
                <a:ea typeface="Helios"/>
                <a:cs typeface="Helios"/>
                <a:sym typeface="Helios"/>
              </a:rPr>
              <a:t>kurikulum AND merdeka belajar (mencari sumber yang mengandung kedua kata) kurikulum OR pendidikan (mencari salah satu dari kata yang dicari) kurikulum NOT pelatihan (menghindari hasil yang berhubungan dengan ‘pelatihan”</a:t>
            </a:r>
          </a:p>
        </p:txBody>
      </p:sp>
      <p:sp>
        <p:nvSpPr>
          <p:cNvPr name="TextBox 9" id="9"/>
          <p:cNvSpPr txBox="true"/>
          <p:nvPr/>
        </p:nvSpPr>
        <p:spPr>
          <a:xfrm rot="0">
            <a:off x="6840053" y="2638194"/>
            <a:ext cx="9527251" cy="507757"/>
          </a:xfrm>
          <a:prstGeom prst="rect">
            <a:avLst/>
          </a:prstGeom>
        </p:spPr>
        <p:txBody>
          <a:bodyPr anchor="t" rtlCol="false" tIns="0" lIns="0" bIns="0" rIns="0">
            <a:spAutoFit/>
          </a:bodyPr>
          <a:lstStyle/>
          <a:p>
            <a:pPr algn="l">
              <a:lnSpc>
                <a:spcPts val="4084"/>
              </a:lnSpc>
            </a:pPr>
            <a:r>
              <a:rPr lang="en-US" sz="2917">
                <a:solidFill>
                  <a:srgbClr val="000000"/>
                </a:solidFill>
                <a:latin typeface="Helios"/>
                <a:ea typeface="Helios"/>
                <a:cs typeface="Helios"/>
                <a:sym typeface="Helios"/>
              </a:rPr>
              <a:t>Hasil Penelusuran menggunakan Logika Boolean “AND”</a:t>
            </a:r>
          </a:p>
        </p:txBody>
      </p:sp>
      <p:sp>
        <p:nvSpPr>
          <p:cNvPr name="TextBox 10" id="10"/>
          <p:cNvSpPr txBox="true"/>
          <p:nvPr/>
        </p:nvSpPr>
        <p:spPr>
          <a:xfrm rot="0">
            <a:off x="1139233" y="2898209"/>
            <a:ext cx="5157458" cy="1662367"/>
          </a:xfrm>
          <a:prstGeom prst="rect">
            <a:avLst/>
          </a:prstGeom>
        </p:spPr>
        <p:txBody>
          <a:bodyPr anchor="t" rtlCol="false" tIns="0" lIns="0" bIns="0" rIns="0">
            <a:spAutoFit/>
          </a:bodyPr>
          <a:lstStyle/>
          <a:p>
            <a:pPr algn="ctr">
              <a:lnSpc>
                <a:spcPts val="3286"/>
              </a:lnSpc>
            </a:pPr>
            <a:r>
              <a:rPr lang="en-US" sz="2371">
                <a:solidFill>
                  <a:srgbClr val="000000"/>
                </a:solidFill>
                <a:latin typeface="Helios"/>
                <a:ea typeface="Helios"/>
                <a:cs typeface="Helios"/>
                <a:sym typeface="Helios"/>
              </a:rPr>
              <a:t>Menggunakan operator Boolean (AND,OR, NOT) untuk menggabungkan atau mengecualikan kata kunci</a:t>
            </a:r>
          </a:p>
        </p:txBody>
      </p:sp>
      <p:sp>
        <p:nvSpPr>
          <p:cNvPr name="Freeform 11" id="11"/>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9">
              <a:alphaModFix amt="6999"/>
            </a:blip>
            <a:stretch>
              <a:fillRect l="-110551" t="-597483" r="0" b="0"/>
            </a:stretch>
          </a:blipFill>
        </p:spPr>
      </p:sp>
      <p:sp>
        <p:nvSpPr>
          <p:cNvPr name="Freeform 12" id="12"/>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12"/>
            <a:stretch>
              <a:fillRect l="0" t="0" r="0" b="0"/>
            </a:stretch>
          </a:blipFill>
        </p:spPr>
      </p:sp>
      <p:sp>
        <p:nvSpPr>
          <p:cNvPr name="Freeform 14" id="14"/>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3"/>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65197" y="3224241"/>
            <a:ext cx="6337906" cy="2666924"/>
          </a:xfrm>
          <a:custGeom>
            <a:avLst/>
            <a:gdLst/>
            <a:ahLst/>
            <a:cxnLst/>
            <a:rect r="r" b="b" t="t" l="l"/>
            <a:pathLst>
              <a:path h="2666924" w="6337906">
                <a:moveTo>
                  <a:pt x="0" y="0"/>
                </a:moveTo>
                <a:lnTo>
                  <a:pt x="6337906" y="0"/>
                </a:lnTo>
                <a:lnTo>
                  <a:pt x="6337906" y="2666924"/>
                </a:lnTo>
                <a:lnTo>
                  <a:pt x="0" y="26669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95250" cap="sq">
            <a:solidFill>
              <a:srgbClr val="0F4984"/>
            </a:solidFill>
            <a:prstDash val="solid"/>
            <a:miter/>
          </a:ln>
        </p:spPr>
      </p:sp>
      <p:sp>
        <p:nvSpPr>
          <p:cNvPr name="Freeform 5" id="5"/>
          <p:cNvSpPr/>
          <p:nvPr/>
        </p:nvSpPr>
        <p:spPr>
          <a:xfrm flipH="false" flipV="false" rot="0">
            <a:off x="8334727" y="3518249"/>
            <a:ext cx="9285046" cy="5881259"/>
          </a:xfrm>
          <a:custGeom>
            <a:avLst/>
            <a:gdLst/>
            <a:ahLst/>
            <a:cxnLst/>
            <a:rect r="r" b="b" t="t" l="l"/>
            <a:pathLst>
              <a:path h="5881259" w="9285046">
                <a:moveTo>
                  <a:pt x="0" y="0"/>
                </a:moveTo>
                <a:lnTo>
                  <a:pt x="9285047" y="0"/>
                </a:lnTo>
                <a:lnTo>
                  <a:pt x="9285047" y="5881259"/>
                </a:lnTo>
                <a:lnTo>
                  <a:pt x="0" y="5881259"/>
                </a:lnTo>
                <a:lnTo>
                  <a:pt x="0" y="0"/>
                </a:lnTo>
                <a:close/>
              </a:path>
            </a:pathLst>
          </a:custGeom>
          <a:blipFill>
            <a:blip r:embed="rId6"/>
            <a:stretch>
              <a:fillRect l="-123" t="-194" r="-1127" b="-41678"/>
            </a:stretch>
          </a:blipFill>
        </p:spPr>
      </p:sp>
      <p:grpSp>
        <p:nvGrpSpPr>
          <p:cNvPr name="Group 6" id="6"/>
          <p:cNvGrpSpPr>
            <a:grpSpLocks noChangeAspect="true"/>
          </p:cNvGrpSpPr>
          <p:nvPr/>
        </p:nvGrpSpPr>
        <p:grpSpPr>
          <a:xfrm rot="0">
            <a:off x="1005745" y="6341393"/>
            <a:ext cx="125749" cy="125749"/>
            <a:chOff x="0" y="0"/>
            <a:chExt cx="125743" cy="125743"/>
          </a:xfrm>
        </p:grpSpPr>
        <p:sp>
          <p:nvSpPr>
            <p:cNvPr name="Freeform 7" id="7"/>
            <p:cNvSpPr/>
            <p:nvPr/>
          </p:nvSpPr>
          <p:spPr>
            <a:xfrm flipH="false" flipV="false" rot="0">
              <a:off x="0" y="-254"/>
              <a:ext cx="126238" cy="126238"/>
            </a:xfrm>
            <a:custGeom>
              <a:avLst/>
              <a:gdLst/>
              <a:ahLst/>
              <a:cxnLst/>
              <a:rect r="r" b="b" t="t" l="l"/>
              <a:pathLst>
                <a:path h="126238" w="126238">
                  <a:moveTo>
                    <a:pt x="125730" y="63119"/>
                  </a:moveTo>
                  <a:cubicBezTo>
                    <a:pt x="125730" y="67310"/>
                    <a:pt x="125349" y="71374"/>
                    <a:pt x="124460" y="75438"/>
                  </a:cubicBezTo>
                  <a:cubicBezTo>
                    <a:pt x="123571" y="79502"/>
                    <a:pt x="122428" y="83439"/>
                    <a:pt x="120904" y="87249"/>
                  </a:cubicBezTo>
                  <a:cubicBezTo>
                    <a:pt x="119380" y="91059"/>
                    <a:pt x="117348" y="94742"/>
                    <a:pt x="115062" y="98171"/>
                  </a:cubicBezTo>
                  <a:cubicBezTo>
                    <a:pt x="112776" y="101600"/>
                    <a:pt x="110109" y="104775"/>
                    <a:pt x="107188" y="107696"/>
                  </a:cubicBezTo>
                  <a:cubicBezTo>
                    <a:pt x="104267" y="110617"/>
                    <a:pt x="101092" y="113284"/>
                    <a:pt x="97663" y="115570"/>
                  </a:cubicBezTo>
                  <a:cubicBezTo>
                    <a:pt x="94234" y="117856"/>
                    <a:pt x="90551" y="119761"/>
                    <a:pt x="86741" y="121412"/>
                  </a:cubicBezTo>
                  <a:cubicBezTo>
                    <a:pt x="82931" y="123063"/>
                    <a:pt x="78994" y="124206"/>
                    <a:pt x="74930" y="124968"/>
                  </a:cubicBezTo>
                  <a:cubicBezTo>
                    <a:pt x="70866" y="125730"/>
                    <a:pt x="66802" y="126238"/>
                    <a:pt x="62611" y="126238"/>
                  </a:cubicBezTo>
                  <a:cubicBezTo>
                    <a:pt x="58420" y="126238"/>
                    <a:pt x="54356" y="125857"/>
                    <a:pt x="50292" y="124968"/>
                  </a:cubicBezTo>
                  <a:cubicBezTo>
                    <a:pt x="46228" y="124079"/>
                    <a:pt x="42291" y="122936"/>
                    <a:pt x="38481" y="121412"/>
                  </a:cubicBezTo>
                  <a:cubicBezTo>
                    <a:pt x="34671" y="119888"/>
                    <a:pt x="30988" y="117856"/>
                    <a:pt x="27559" y="115570"/>
                  </a:cubicBezTo>
                  <a:cubicBezTo>
                    <a:pt x="24130" y="113284"/>
                    <a:pt x="20955" y="110617"/>
                    <a:pt x="18034" y="107696"/>
                  </a:cubicBezTo>
                  <a:cubicBezTo>
                    <a:pt x="15113" y="104775"/>
                    <a:pt x="12446" y="101600"/>
                    <a:pt x="10160" y="98171"/>
                  </a:cubicBezTo>
                  <a:cubicBezTo>
                    <a:pt x="7874" y="94742"/>
                    <a:pt x="6350" y="91059"/>
                    <a:pt x="4826" y="87249"/>
                  </a:cubicBezTo>
                  <a:cubicBezTo>
                    <a:pt x="3302" y="83439"/>
                    <a:pt x="2032" y="79502"/>
                    <a:pt x="1270" y="75438"/>
                  </a:cubicBezTo>
                  <a:cubicBezTo>
                    <a:pt x="508" y="71374"/>
                    <a:pt x="0" y="67310"/>
                    <a:pt x="0" y="63119"/>
                  </a:cubicBezTo>
                  <a:cubicBezTo>
                    <a:pt x="0" y="58928"/>
                    <a:pt x="381" y="54864"/>
                    <a:pt x="1270" y="50800"/>
                  </a:cubicBezTo>
                  <a:cubicBezTo>
                    <a:pt x="2159" y="46736"/>
                    <a:pt x="3302" y="42799"/>
                    <a:pt x="4826" y="38989"/>
                  </a:cubicBezTo>
                  <a:cubicBezTo>
                    <a:pt x="6350" y="35179"/>
                    <a:pt x="8382" y="31496"/>
                    <a:pt x="10668" y="28067"/>
                  </a:cubicBezTo>
                  <a:cubicBezTo>
                    <a:pt x="12954" y="24638"/>
                    <a:pt x="15621" y="21463"/>
                    <a:pt x="18542" y="18542"/>
                  </a:cubicBezTo>
                  <a:cubicBezTo>
                    <a:pt x="21463" y="15621"/>
                    <a:pt x="24638" y="12954"/>
                    <a:pt x="28067" y="10668"/>
                  </a:cubicBezTo>
                  <a:cubicBezTo>
                    <a:pt x="31496" y="8382"/>
                    <a:pt x="35179" y="6477"/>
                    <a:pt x="38989" y="4826"/>
                  </a:cubicBezTo>
                  <a:cubicBezTo>
                    <a:pt x="42799" y="3175"/>
                    <a:pt x="46736" y="2032"/>
                    <a:pt x="50800" y="1270"/>
                  </a:cubicBezTo>
                  <a:cubicBezTo>
                    <a:pt x="54864" y="508"/>
                    <a:pt x="58928" y="0"/>
                    <a:pt x="63119" y="0"/>
                  </a:cubicBezTo>
                  <a:cubicBezTo>
                    <a:pt x="67310" y="0"/>
                    <a:pt x="71374" y="381"/>
                    <a:pt x="75438" y="1270"/>
                  </a:cubicBezTo>
                  <a:cubicBezTo>
                    <a:pt x="79502" y="2159"/>
                    <a:pt x="83439" y="3302"/>
                    <a:pt x="87249" y="4826"/>
                  </a:cubicBezTo>
                  <a:cubicBezTo>
                    <a:pt x="91059" y="6350"/>
                    <a:pt x="94742" y="8382"/>
                    <a:pt x="98171" y="10668"/>
                  </a:cubicBezTo>
                  <a:cubicBezTo>
                    <a:pt x="101600" y="12954"/>
                    <a:pt x="104775" y="15621"/>
                    <a:pt x="107696" y="18542"/>
                  </a:cubicBezTo>
                  <a:cubicBezTo>
                    <a:pt x="110617" y="21463"/>
                    <a:pt x="113284" y="24638"/>
                    <a:pt x="115570" y="28067"/>
                  </a:cubicBezTo>
                  <a:cubicBezTo>
                    <a:pt x="117856" y="31496"/>
                    <a:pt x="119761" y="35179"/>
                    <a:pt x="121412" y="38989"/>
                  </a:cubicBezTo>
                  <a:cubicBezTo>
                    <a:pt x="123063" y="42799"/>
                    <a:pt x="124206" y="46736"/>
                    <a:pt x="124968" y="50800"/>
                  </a:cubicBezTo>
                  <a:cubicBezTo>
                    <a:pt x="125730" y="54864"/>
                    <a:pt x="126238" y="58928"/>
                    <a:pt x="126238" y="63119"/>
                  </a:cubicBezTo>
                  <a:close/>
                </a:path>
              </a:pathLst>
            </a:custGeom>
            <a:solidFill>
              <a:srgbClr val="000000"/>
            </a:solidFill>
          </p:spPr>
        </p:sp>
      </p:grpSp>
      <p:grpSp>
        <p:nvGrpSpPr>
          <p:cNvPr name="Group 8" id="8"/>
          <p:cNvGrpSpPr>
            <a:grpSpLocks noChangeAspect="true"/>
          </p:cNvGrpSpPr>
          <p:nvPr/>
        </p:nvGrpSpPr>
        <p:grpSpPr>
          <a:xfrm rot="0">
            <a:off x="1005745" y="7397658"/>
            <a:ext cx="125749" cy="125749"/>
            <a:chOff x="0" y="0"/>
            <a:chExt cx="125743" cy="125743"/>
          </a:xfrm>
        </p:grpSpPr>
        <p:sp>
          <p:nvSpPr>
            <p:cNvPr name="Freeform 9" id="9"/>
            <p:cNvSpPr/>
            <p:nvPr/>
          </p:nvSpPr>
          <p:spPr>
            <a:xfrm flipH="false" flipV="false" rot="0">
              <a:off x="0" y="-254"/>
              <a:ext cx="126238" cy="126238"/>
            </a:xfrm>
            <a:custGeom>
              <a:avLst/>
              <a:gdLst/>
              <a:ahLst/>
              <a:cxnLst/>
              <a:rect r="r" b="b" t="t" l="l"/>
              <a:pathLst>
                <a:path h="126238" w="126238">
                  <a:moveTo>
                    <a:pt x="125730" y="63119"/>
                  </a:moveTo>
                  <a:cubicBezTo>
                    <a:pt x="125730" y="67310"/>
                    <a:pt x="125349" y="71374"/>
                    <a:pt x="124460" y="75438"/>
                  </a:cubicBezTo>
                  <a:cubicBezTo>
                    <a:pt x="123571" y="79502"/>
                    <a:pt x="122428" y="83439"/>
                    <a:pt x="120904" y="87249"/>
                  </a:cubicBezTo>
                  <a:cubicBezTo>
                    <a:pt x="119380" y="91059"/>
                    <a:pt x="117348" y="94742"/>
                    <a:pt x="115062" y="98171"/>
                  </a:cubicBezTo>
                  <a:cubicBezTo>
                    <a:pt x="112776" y="101600"/>
                    <a:pt x="110109" y="104775"/>
                    <a:pt x="107188" y="107696"/>
                  </a:cubicBezTo>
                  <a:cubicBezTo>
                    <a:pt x="104267" y="110617"/>
                    <a:pt x="101092" y="113284"/>
                    <a:pt x="97663" y="115570"/>
                  </a:cubicBezTo>
                  <a:cubicBezTo>
                    <a:pt x="94234" y="117856"/>
                    <a:pt x="90551" y="119761"/>
                    <a:pt x="86741" y="121412"/>
                  </a:cubicBezTo>
                  <a:cubicBezTo>
                    <a:pt x="82931" y="123063"/>
                    <a:pt x="78994" y="124206"/>
                    <a:pt x="74930" y="124968"/>
                  </a:cubicBezTo>
                  <a:cubicBezTo>
                    <a:pt x="70866" y="125730"/>
                    <a:pt x="66802" y="126238"/>
                    <a:pt x="62611" y="126238"/>
                  </a:cubicBezTo>
                  <a:cubicBezTo>
                    <a:pt x="58420" y="126238"/>
                    <a:pt x="54356" y="125857"/>
                    <a:pt x="50292" y="124968"/>
                  </a:cubicBezTo>
                  <a:cubicBezTo>
                    <a:pt x="46228" y="124079"/>
                    <a:pt x="42291" y="122936"/>
                    <a:pt x="38481" y="121412"/>
                  </a:cubicBezTo>
                  <a:cubicBezTo>
                    <a:pt x="34671" y="119888"/>
                    <a:pt x="30988" y="117856"/>
                    <a:pt x="27559" y="115570"/>
                  </a:cubicBezTo>
                  <a:cubicBezTo>
                    <a:pt x="24130" y="113284"/>
                    <a:pt x="20955" y="110617"/>
                    <a:pt x="18034" y="107696"/>
                  </a:cubicBezTo>
                  <a:cubicBezTo>
                    <a:pt x="15113" y="104775"/>
                    <a:pt x="12446" y="101600"/>
                    <a:pt x="10160" y="98171"/>
                  </a:cubicBezTo>
                  <a:cubicBezTo>
                    <a:pt x="7874" y="94742"/>
                    <a:pt x="6350" y="91059"/>
                    <a:pt x="4826" y="87249"/>
                  </a:cubicBezTo>
                  <a:cubicBezTo>
                    <a:pt x="3302" y="83439"/>
                    <a:pt x="2032" y="79502"/>
                    <a:pt x="1270" y="75438"/>
                  </a:cubicBezTo>
                  <a:cubicBezTo>
                    <a:pt x="508" y="71374"/>
                    <a:pt x="0" y="67310"/>
                    <a:pt x="0" y="63119"/>
                  </a:cubicBezTo>
                  <a:cubicBezTo>
                    <a:pt x="0" y="58928"/>
                    <a:pt x="381" y="54864"/>
                    <a:pt x="1270" y="50800"/>
                  </a:cubicBezTo>
                  <a:cubicBezTo>
                    <a:pt x="2159" y="46736"/>
                    <a:pt x="3302" y="42799"/>
                    <a:pt x="4826" y="38989"/>
                  </a:cubicBezTo>
                  <a:cubicBezTo>
                    <a:pt x="6350" y="35179"/>
                    <a:pt x="8382" y="31496"/>
                    <a:pt x="10668" y="28067"/>
                  </a:cubicBezTo>
                  <a:cubicBezTo>
                    <a:pt x="12954" y="24638"/>
                    <a:pt x="15621" y="21463"/>
                    <a:pt x="18542" y="18542"/>
                  </a:cubicBezTo>
                  <a:cubicBezTo>
                    <a:pt x="21463" y="15621"/>
                    <a:pt x="24638" y="12954"/>
                    <a:pt x="28067" y="10668"/>
                  </a:cubicBezTo>
                  <a:cubicBezTo>
                    <a:pt x="31496" y="8382"/>
                    <a:pt x="35179" y="6477"/>
                    <a:pt x="38989" y="4826"/>
                  </a:cubicBezTo>
                  <a:cubicBezTo>
                    <a:pt x="42799" y="3175"/>
                    <a:pt x="46736" y="2032"/>
                    <a:pt x="50800" y="1270"/>
                  </a:cubicBezTo>
                  <a:cubicBezTo>
                    <a:pt x="54864" y="508"/>
                    <a:pt x="58928" y="0"/>
                    <a:pt x="63119" y="0"/>
                  </a:cubicBezTo>
                  <a:cubicBezTo>
                    <a:pt x="67310" y="0"/>
                    <a:pt x="71374" y="381"/>
                    <a:pt x="75438" y="1270"/>
                  </a:cubicBezTo>
                  <a:cubicBezTo>
                    <a:pt x="79502" y="2159"/>
                    <a:pt x="83439" y="3302"/>
                    <a:pt x="87249" y="4826"/>
                  </a:cubicBezTo>
                  <a:cubicBezTo>
                    <a:pt x="91059" y="6350"/>
                    <a:pt x="94742" y="8382"/>
                    <a:pt x="98171" y="10668"/>
                  </a:cubicBezTo>
                  <a:cubicBezTo>
                    <a:pt x="101600" y="12954"/>
                    <a:pt x="104775" y="15621"/>
                    <a:pt x="107696" y="18542"/>
                  </a:cubicBezTo>
                  <a:cubicBezTo>
                    <a:pt x="110617" y="21463"/>
                    <a:pt x="113284" y="24638"/>
                    <a:pt x="115570" y="28067"/>
                  </a:cubicBezTo>
                  <a:cubicBezTo>
                    <a:pt x="117856" y="31496"/>
                    <a:pt x="119761" y="35179"/>
                    <a:pt x="121412" y="38989"/>
                  </a:cubicBezTo>
                  <a:cubicBezTo>
                    <a:pt x="123063" y="42799"/>
                    <a:pt x="124206" y="46736"/>
                    <a:pt x="124968" y="50800"/>
                  </a:cubicBezTo>
                  <a:cubicBezTo>
                    <a:pt x="125730" y="54864"/>
                    <a:pt x="126238" y="58928"/>
                    <a:pt x="126238" y="63119"/>
                  </a:cubicBezTo>
                  <a:close/>
                </a:path>
              </a:pathLst>
            </a:custGeom>
            <a:solidFill>
              <a:srgbClr val="000000"/>
            </a:solidFill>
          </p:spPr>
        </p:sp>
      </p:grpSp>
      <p:grpSp>
        <p:nvGrpSpPr>
          <p:cNvPr name="Group 10" id="10"/>
          <p:cNvGrpSpPr>
            <a:grpSpLocks noChangeAspect="true"/>
          </p:cNvGrpSpPr>
          <p:nvPr/>
        </p:nvGrpSpPr>
        <p:grpSpPr>
          <a:xfrm rot="0">
            <a:off x="1005745" y="8453914"/>
            <a:ext cx="125749" cy="125749"/>
            <a:chOff x="0" y="0"/>
            <a:chExt cx="125743" cy="125743"/>
          </a:xfrm>
        </p:grpSpPr>
        <p:sp>
          <p:nvSpPr>
            <p:cNvPr name="Freeform 11" id="11"/>
            <p:cNvSpPr/>
            <p:nvPr/>
          </p:nvSpPr>
          <p:spPr>
            <a:xfrm flipH="false" flipV="false" rot="0">
              <a:off x="0" y="-254"/>
              <a:ext cx="126238" cy="126238"/>
            </a:xfrm>
            <a:custGeom>
              <a:avLst/>
              <a:gdLst/>
              <a:ahLst/>
              <a:cxnLst/>
              <a:rect r="r" b="b" t="t" l="l"/>
              <a:pathLst>
                <a:path h="126238" w="126238">
                  <a:moveTo>
                    <a:pt x="125730" y="63119"/>
                  </a:moveTo>
                  <a:cubicBezTo>
                    <a:pt x="125730" y="67310"/>
                    <a:pt x="125349" y="71374"/>
                    <a:pt x="124460" y="75438"/>
                  </a:cubicBezTo>
                  <a:cubicBezTo>
                    <a:pt x="123571" y="79502"/>
                    <a:pt x="122428" y="83439"/>
                    <a:pt x="120904" y="87249"/>
                  </a:cubicBezTo>
                  <a:cubicBezTo>
                    <a:pt x="119380" y="91059"/>
                    <a:pt x="117348" y="94742"/>
                    <a:pt x="115062" y="98171"/>
                  </a:cubicBezTo>
                  <a:cubicBezTo>
                    <a:pt x="112776" y="101600"/>
                    <a:pt x="110109" y="104775"/>
                    <a:pt x="107188" y="107696"/>
                  </a:cubicBezTo>
                  <a:cubicBezTo>
                    <a:pt x="104267" y="110617"/>
                    <a:pt x="101092" y="113284"/>
                    <a:pt x="97663" y="115570"/>
                  </a:cubicBezTo>
                  <a:cubicBezTo>
                    <a:pt x="94234" y="117856"/>
                    <a:pt x="90551" y="119761"/>
                    <a:pt x="86741" y="121412"/>
                  </a:cubicBezTo>
                  <a:cubicBezTo>
                    <a:pt x="82931" y="123063"/>
                    <a:pt x="78994" y="124206"/>
                    <a:pt x="74930" y="124968"/>
                  </a:cubicBezTo>
                  <a:cubicBezTo>
                    <a:pt x="70866" y="125730"/>
                    <a:pt x="66802" y="126238"/>
                    <a:pt x="62611" y="126238"/>
                  </a:cubicBezTo>
                  <a:cubicBezTo>
                    <a:pt x="58420" y="126238"/>
                    <a:pt x="54356" y="125857"/>
                    <a:pt x="50292" y="124968"/>
                  </a:cubicBezTo>
                  <a:cubicBezTo>
                    <a:pt x="46228" y="124079"/>
                    <a:pt x="42291" y="122936"/>
                    <a:pt x="38481" y="121412"/>
                  </a:cubicBezTo>
                  <a:cubicBezTo>
                    <a:pt x="34671" y="119888"/>
                    <a:pt x="30988" y="117856"/>
                    <a:pt x="27559" y="115570"/>
                  </a:cubicBezTo>
                  <a:cubicBezTo>
                    <a:pt x="24130" y="113284"/>
                    <a:pt x="20955" y="110617"/>
                    <a:pt x="18034" y="107696"/>
                  </a:cubicBezTo>
                  <a:cubicBezTo>
                    <a:pt x="15113" y="104775"/>
                    <a:pt x="12446" y="101600"/>
                    <a:pt x="10160" y="98171"/>
                  </a:cubicBezTo>
                  <a:cubicBezTo>
                    <a:pt x="7874" y="94742"/>
                    <a:pt x="6350" y="91059"/>
                    <a:pt x="4826" y="87249"/>
                  </a:cubicBezTo>
                  <a:cubicBezTo>
                    <a:pt x="3302" y="83439"/>
                    <a:pt x="2032" y="79502"/>
                    <a:pt x="1270" y="75438"/>
                  </a:cubicBezTo>
                  <a:cubicBezTo>
                    <a:pt x="508" y="71374"/>
                    <a:pt x="0" y="67310"/>
                    <a:pt x="0" y="63119"/>
                  </a:cubicBezTo>
                  <a:cubicBezTo>
                    <a:pt x="0" y="58928"/>
                    <a:pt x="381" y="54864"/>
                    <a:pt x="1270" y="50800"/>
                  </a:cubicBezTo>
                  <a:cubicBezTo>
                    <a:pt x="2159" y="46736"/>
                    <a:pt x="3302" y="42799"/>
                    <a:pt x="4826" y="38989"/>
                  </a:cubicBezTo>
                  <a:cubicBezTo>
                    <a:pt x="6350" y="35179"/>
                    <a:pt x="8382" y="31496"/>
                    <a:pt x="10668" y="28067"/>
                  </a:cubicBezTo>
                  <a:cubicBezTo>
                    <a:pt x="12954" y="24638"/>
                    <a:pt x="15621" y="21463"/>
                    <a:pt x="18542" y="18542"/>
                  </a:cubicBezTo>
                  <a:cubicBezTo>
                    <a:pt x="21463" y="15621"/>
                    <a:pt x="24638" y="12954"/>
                    <a:pt x="28067" y="10668"/>
                  </a:cubicBezTo>
                  <a:cubicBezTo>
                    <a:pt x="31496" y="8382"/>
                    <a:pt x="35179" y="6477"/>
                    <a:pt x="38989" y="4826"/>
                  </a:cubicBezTo>
                  <a:cubicBezTo>
                    <a:pt x="42799" y="3175"/>
                    <a:pt x="46736" y="2032"/>
                    <a:pt x="50800" y="1270"/>
                  </a:cubicBezTo>
                  <a:cubicBezTo>
                    <a:pt x="54864" y="508"/>
                    <a:pt x="58928" y="0"/>
                    <a:pt x="63119" y="0"/>
                  </a:cubicBezTo>
                  <a:cubicBezTo>
                    <a:pt x="67310" y="0"/>
                    <a:pt x="71374" y="381"/>
                    <a:pt x="75438" y="1270"/>
                  </a:cubicBezTo>
                  <a:cubicBezTo>
                    <a:pt x="79502" y="2159"/>
                    <a:pt x="83439" y="3302"/>
                    <a:pt x="87249" y="4826"/>
                  </a:cubicBezTo>
                  <a:cubicBezTo>
                    <a:pt x="91059" y="6350"/>
                    <a:pt x="94742" y="8382"/>
                    <a:pt x="98171" y="10668"/>
                  </a:cubicBezTo>
                  <a:cubicBezTo>
                    <a:pt x="101600" y="12954"/>
                    <a:pt x="104775" y="15621"/>
                    <a:pt x="107696" y="18542"/>
                  </a:cubicBezTo>
                  <a:cubicBezTo>
                    <a:pt x="110617" y="21463"/>
                    <a:pt x="113284" y="24638"/>
                    <a:pt x="115570" y="28067"/>
                  </a:cubicBezTo>
                  <a:cubicBezTo>
                    <a:pt x="117856" y="31496"/>
                    <a:pt x="119761" y="35179"/>
                    <a:pt x="121412" y="38989"/>
                  </a:cubicBezTo>
                  <a:cubicBezTo>
                    <a:pt x="123063" y="42799"/>
                    <a:pt x="124206" y="46736"/>
                    <a:pt x="124968" y="50800"/>
                  </a:cubicBezTo>
                  <a:cubicBezTo>
                    <a:pt x="125730" y="54864"/>
                    <a:pt x="126238" y="58928"/>
                    <a:pt x="126238" y="63119"/>
                  </a:cubicBezTo>
                  <a:close/>
                </a:path>
              </a:pathLst>
            </a:custGeom>
            <a:solidFill>
              <a:srgbClr val="000000"/>
            </a:solidFill>
          </p:spPr>
        </p:sp>
      </p:grpSp>
      <p:sp>
        <p:nvSpPr>
          <p:cNvPr name="Freeform 12" id="12"/>
          <p:cNvSpPr/>
          <p:nvPr/>
        </p:nvSpPr>
        <p:spPr>
          <a:xfrm flipH="false" flipV="false" rot="0">
            <a:off x="8323297" y="3506819"/>
            <a:ext cx="9305925" cy="5902785"/>
          </a:xfrm>
          <a:custGeom>
            <a:avLst/>
            <a:gdLst/>
            <a:ahLst/>
            <a:cxnLst/>
            <a:rect r="r" b="b" t="t" l="l"/>
            <a:pathLst>
              <a:path h="5902785" w="9305925">
                <a:moveTo>
                  <a:pt x="0" y="0"/>
                </a:moveTo>
                <a:lnTo>
                  <a:pt x="9305925" y="0"/>
                </a:lnTo>
                <a:lnTo>
                  <a:pt x="9305925" y="5902786"/>
                </a:lnTo>
                <a:lnTo>
                  <a:pt x="0" y="59027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w="85725" cap="sq">
            <a:solidFill>
              <a:srgbClr val="145DA0"/>
            </a:solidFill>
            <a:prstDash val="solid"/>
            <a:miter/>
          </a:ln>
        </p:spPr>
      </p:sp>
      <p:sp>
        <p:nvSpPr>
          <p:cNvPr name="TextBox 13" id="13"/>
          <p:cNvSpPr txBox="true"/>
          <p:nvPr/>
        </p:nvSpPr>
        <p:spPr>
          <a:xfrm rot="0">
            <a:off x="1339167" y="6131528"/>
            <a:ext cx="6588900" cy="3156252"/>
          </a:xfrm>
          <a:prstGeom prst="rect">
            <a:avLst/>
          </a:prstGeom>
        </p:spPr>
        <p:txBody>
          <a:bodyPr anchor="t" rtlCol="false" tIns="0" lIns="0" bIns="0" rIns="0">
            <a:spAutoFit/>
          </a:bodyPr>
          <a:lstStyle/>
          <a:p>
            <a:pPr algn="l">
              <a:lnSpc>
                <a:spcPts val="4158"/>
              </a:lnSpc>
            </a:pPr>
            <a:r>
              <a:rPr lang="en-US" sz="3000">
                <a:solidFill>
                  <a:srgbClr val="000000"/>
                </a:solidFill>
                <a:latin typeface="Helios"/>
                <a:ea typeface="Helios"/>
                <a:cs typeface="Helios"/>
                <a:sym typeface="Helios"/>
              </a:rPr>
              <a:t>curricul* (akan mencari curriculum, curricula, curricular, curriculums) educat* (akan menemukan education, educational, educator, educate) wom?n (akan mencari woman dan women)</a:t>
            </a:r>
          </a:p>
        </p:txBody>
      </p:sp>
      <p:sp>
        <p:nvSpPr>
          <p:cNvPr name="TextBox 14" id="14"/>
          <p:cNvSpPr txBox="true"/>
          <p:nvPr/>
        </p:nvSpPr>
        <p:spPr>
          <a:xfrm rot="0">
            <a:off x="8344110" y="2813542"/>
            <a:ext cx="9242908" cy="509549"/>
          </a:xfrm>
          <a:prstGeom prst="rect">
            <a:avLst/>
          </a:prstGeom>
        </p:spPr>
        <p:txBody>
          <a:bodyPr anchor="t" rtlCol="false" tIns="0" lIns="0" bIns="0" rIns="0">
            <a:spAutoFit/>
          </a:bodyPr>
          <a:lstStyle/>
          <a:p>
            <a:pPr algn="l">
              <a:lnSpc>
                <a:spcPts val="4107"/>
              </a:lnSpc>
            </a:pPr>
            <a:r>
              <a:rPr lang="en-US" sz="2933">
                <a:solidFill>
                  <a:srgbClr val="000000"/>
                </a:solidFill>
                <a:latin typeface="Helios"/>
                <a:ea typeface="Helios"/>
                <a:cs typeface="Helios"/>
                <a:sym typeface="Helios"/>
              </a:rPr>
              <a:t>Hasil Penelusuran menggunakan Truncation “educat*”</a:t>
            </a:r>
          </a:p>
        </p:txBody>
      </p:sp>
      <p:sp>
        <p:nvSpPr>
          <p:cNvPr name="TextBox 15" id="15"/>
          <p:cNvSpPr txBox="true"/>
          <p:nvPr/>
        </p:nvSpPr>
        <p:spPr>
          <a:xfrm rot="0">
            <a:off x="1170251" y="1272812"/>
            <a:ext cx="15947498" cy="689686"/>
          </a:xfrm>
          <a:prstGeom prst="rect">
            <a:avLst/>
          </a:prstGeom>
        </p:spPr>
        <p:txBody>
          <a:bodyPr anchor="t" rtlCol="false" tIns="0" lIns="0" bIns="0" rIns="0">
            <a:spAutoFit/>
          </a:bodyPr>
          <a:lstStyle/>
          <a:p>
            <a:pPr algn="l">
              <a:lnSpc>
                <a:spcPts val="5560"/>
              </a:lnSpc>
            </a:pPr>
            <a:r>
              <a:rPr lang="en-US" b="true" sz="3972">
                <a:solidFill>
                  <a:srgbClr val="0F4984"/>
                </a:solidFill>
                <a:latin typeface="Helios Bold"/>
                <a:ea typeface="Helios Bold"/>
                <a:cs typeface="Helios Bold"/>
                <a:sym typeface="Helios Bold"/>
              </a:rPr>
              <a:t>Penelusuran dengan Penggalan Kata (Truncation) dan Wildcards</a:t>
            </a:r>
          </a:p>
        </p:txBody>
      </p:sp>
      <p:sp>
        <p:nvSpPr>
          <p:cNvPr name="TextBox 16" id="16"/>
          <p:cNvSpPr txBox="true"/>
          <p:nvPr/>
        </p:nvSpPr>
        <p:spPr>
          <a:xfrm rot="0">
            <a:off x="1067362" y="3408969"/>
            <a:ext cx="6258077" cy="2285962"/>
          </a:xfrm>
          <a:prstGeom prst="rect">
            <a:avLst/>
          </a:prstGeom>
        </p:spPr>
        <p:txBody>
          <a:bodyPr anchor="t" rtlCol="false" tIns="0" lIns="0" bIns="0" rIns="0">
            <a:spAutoFit/>
          </a:bodyPr>
          <a:lstStyle/>
          <a:p>
            <a:pPr algn="ctr">
              <a:lnSpc>
                <a:spcPts val="3604"/>
              </a:lnSpc>
            </a:pPr>
            <a:r>
              <a:rPr lang="en-US" sz="2600">
                <a:solidFill>
                  <a:srgbClr val="000000"/>
                </a:solidFill>
                <a:latin typeface="Helios"/>
                <a:ea typeface="Helios"/>
                <a:cs typeface="Helios"/>
                <a:sym typeface="Helios"/>
              </a:rPr>
              <a:t>Menggunakan simbol khusus untuk mencari variasi kata. Truncation (*, ?) membantu mencari berbagai bentuk kata, sedangkan Wildcards menggantikan satu karakter</a:t>
            </a:r>
          </a:p>
        </p:txBody>
      </p:sp>
      <p:sp>
        <p:nvSpPr>
          <p:cNvPr name="Freeform 17" id="17"/>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9">
              <a:alphaModFix amt="6999"/>
            </a:blip>
            <a:stretch>
              <a:fillRect l="-110551" t="-597483" r="0" b="0"/>
            </a:stretch>
          </a:blipFill>
        </p:spPr>
      </p:sp>
      <p:sp>
        <p:nvSpPr>
          <p:cNvPr name="Freeform 18" id="18"/>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9" id="19"/>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12"/>
            <a:stretch>
              <a:fillRect l="0" t="0" r="0" b="0"/>
            </a:stretch>
          </a:blipFill>
        </p:spPr>
      </p:sp>
      <p:sp>
        <p:nvSpPr>
          <p:cNvPr name="Freeform 20" id="20"/>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3"/>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27888" y="3427209"/>
            <a:ext cx="6014685" cy="1857604"/>
          </a:xfrm>
          <a:custGeom>
            <a:avLst/>
            <a:gdLst/>
            <a:ahLst/>
            <a:cxnLst/>
            <a:rect r="r" b="b" t="t" l="l"/>
            <a:pathLst>
              <a:path h="1857604" w="6014685">
                <a:moveTo>
                  <a:pt x="0" y="0"/>
                </a:moveTo>
                <a:lnTo>
                  <a:pt x="6014685" y="0"/>
                </a:lnTo>
                <a:lnTo>
                  <a:pt x="6014685" y="1857604"/>
                </a:lnTo>
                <a:lnTo>
                  <a:pt x="0" y="18576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104775" cap="sq">
            <a:solidFill>
              <a:srgbClr val="0F4984"/>
            </a:solidFill>
            <a:prstDash val="solid"/>
            <a:miter/>
          </a:ln>
        </p:spPr>
      </p:sp>
      <p:sp>
        <p:nvSpPr>
          <p:cNvPr name="Freeform 5" id="5"/>
          <p:cNvSpPr/>
          <p:nvPr/>
        </p:nvSpPr>
        <p:spPr>
          <a:xfrm flipH="false" flipV="false" rot="0">
            <a:off x="7374522" y="3502142"/>
            <a:ext cx="10153059" cy="5912034"/>
          </a:xfrm>
          <a:custGeom>
            <a:avLst/>
            <a:gdLst/>
            <a:ahLst/>
            <a:cxnLst/>
            <a:rect r="r" b="b" t="t" l="l"/>
            <a:pathLst>
              <a:path h="5912034" w="10153059">
                <a:moveTo>
                  <a:pt x="0" y="0"/>
                </a:moveTo>
                <a:lnTo>
                  <a:pt x="10153059" y="0"/>
                </a:lnTo>
                <a:lnTo>
                  <a:pt x="10153059" y="5912035"/>
                </a:lnTo>
                <a:lnTo>
                  <a:pt x="0" y="5912035"/>
                </a:lnTo>
                <a:lnTo>
                  <a:pt x="0" y="0"/>
                </a:lnTo>
                <a:close/>
              </a:path>
            </a:pathLst>
          </a:custGeom>
          <a:blipFill>
            <a:blip r:embed="rId6"/>
            <a:stretch>
              <a:fillRect l="-112" t="-193" r="-80" b="-1307"/>
            </a:stretch>
          </a:blipFill>
        </p:spPr>
      </p:sp>
      <p:sp>
        <p:nvSpPr>
          <p:cNvPr name="Freeform 6" id="6"/>
          <p:cNvSpPr/>
          <p:nvPr/>
        </p:nvSpPr>
        <p:spPr>
          <a:xfrm flipH="false" flipV="false" rot="0">
            <a:off x="7363092" y="3490712"/>
            <a:ext cx="10172700" cy="5932999"/>
          </a:xfrm>
          <a:custGeom>
            <a:avLst/>
            <a:gdLst/>
            <a:ahLst/>
            <a:cxnLst/>
            <a:rect r="r" b="b" t="t" l="l"/>
            <a:pathLst>
              <a:path h="5932999" w="10172700">
                <a:moveTo>
                  <a:pt x="0" y="0"/>
                </a:moveTo>
                <a:lnTo>
                  <a:pt x="10172700" y="0"/>
                </a:lnTo>
                <a:lnTo>
                  <a:pt x="10172700" y="5932999"/>
                </a:lnTo>
                <a:lnTo>
                  <a:pt x="0" y="59329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w="95250" cap="sq">
            <a:solidFill>
              <a:srgbClr val="0F4984"/>
            </a:solidFill>
            <a:prstDash val="solid"/>
            <a:miter/>
          </a:ln>
        </p:spPr>
      </p:sp>
      <p:sp>
        <p:nvSpPr>
          <p:cNvPr name="TextBox 7" id="7"/>
          <p:cNvSpPr txBox="true"/>
          <p:nvPr/>
        </p:nvSpPr>
        <p:spPr>
          <a:xfrm rot="0">
            <a:off x="1167484" y="1244546"/>
            <a:ext cx="15953032" cy="797252"/>
          </a:xfrm>
          <a:prstGeom prst="rect">
            <a:avLst/>
          </a:prstGeom>
        </p:spPr>
        <p:txBody>
          <a:bodyPr anchor="t" rtlCol="false" tIns="0" lIns="0" bIns="0" rIns="0">
            <a:spAutoFit/>
          </a:bodyPr>
          <a:lstStyle/>
          <a:p>
            <a:pPr algn="l">
              <a:lnSpc>
                <a:spcPts val="6400"/>
              </a:lnSpc>
            </a:pPr>
            <a:r>
              <a:rPr lang="en-US" b="true" sz="4572">
                <a:solidFill>
                  <a:srgbClr val="0F4984"/>
                </a:solidFill>
                <a:latin typeface="Helios Bold"/>
                <a:ea typeface="Helios Bold"/>
                <a:cs typeface="Helios Bold"/>
                <a:sym typeface="Helios Bold"/>
              </a:rPr>
              <a:t>Penelusuran dengan Kedekatan Kata (Proximity Search)</a:t>
            </a:r>
          </a:p>
        </p:txBody>
      </p:sp>
      <p:sp>
        <p:nvSpPr>
          <p:cNvPr name="TextBox 8" id="8"/>
          <p:cNvSpPr txBox="true"/>
          <p:nvPr/>
        </p:nvSpPr>
        <p:spPr>
          <a:xfrm rot="0">
            <a:off x="1272969" y="5495563"/>
            <a:ext cx="5768988" cy="1891208"/>
          </a:xfrm>
          <a:prstGeom prst="rect">
            <a:avLst/>
          </a:prstGeom>
        </p:spPr>
        <p:txBody>
          <a:bodyPr anchor="t" rtlCol="false" tIns="0" lIns="0" bIns="0" rIns="0">
            <a:spAutoFit/>
          </a:bodyPr>
          <a:lstStyle/>
          <a:p>
            <a:pPr algn="l">
              <a:lnSpc>
                <a:spcPts val="3733"/>
              </a:lnSpc>
            </a:pPr>
            <a:r>
              <a:rPr lang="en-US" sz="2693">
                <a:solidFill>
                  <a:srgbClr val="000000"/>
                </a:solidFill>
                <a:latin typeface="Helios"/>
                <a:ea typeface="Helios"/>
                <a:cs typeface="Helios"/>
                <a:sym typeface="Helios"/>
              </a:rPr>
              <a:t>"kurikulum pendidikan"~5 (akan mencari sumber dimana kata “kurikulum” dan “pendidikan” muncul dengan jarak maksimal 5 kata)</a:t>
            </a:r>
          </a:p>
        </p:txBody>
      </p:sp>
      <p:sp>
        <p:nvSpPr>
          <p:cNvPr name="TextBox 9" id="9"/>
          <p:cNvSpPr txBox="true"/>
          <p:nvPr/>
        </p:nvSpPr>
        <p:spPr>
          <a:xfrm rot="0">
            <a:off x="1272969" y="7866336"/>
            <a:ext cx="5888317" cy="1422187"/>
          </a:xfrm>
          <a:prstGeom prst="rect">
            <a:avLst/>
          </a:prstGeom>
        </p:spPr>
        <p:txBody>
          <a:bodyPr anchor="t" rtlCol="false" tIns="0" lIns="0" bIns="0" rIns="0">
            <a:spAutoFit/>
          </a:bodyPr>
          <a:lstStyle/>
          <a:p>
            <a:pPr algn="l">
              <a:lnSpc>
                <a:spcPts val="3733"/>
              </a:lnSpc>
            </a:pPr>
            <a:r>
              <a:rPr lang="en-US" sz="2693">
                <a:solidFill>
                  <a:srgbClr val="000000"/>
                </a:solidFill>
                <a:latin typeface="Helios"/>
                <a:ea typeface="Helios"/>
                <a:cs typeface="Helios"/>
                <a:sym typeface="Helios"/>
              </a:rPr>
              <a:t>merdeka belajar”~3 (akan mencari dokumen dimana kata “merdeka” dan “belajar” berdekatan dalam 3 kata)</a:t>
            </a:r>
          </a:p>
        </p:txBody>
      </p:sp>
      <p:sp>
        <p:nvSpPr>
          <p:cNvPr name="TextBox 10" id="10"/>
          <p:cNvSpPr txBox="true"/>
          <p:nvPr/>
        </p:nvSpPr>
        <p:spPr>
          <a:xfrm rot="0">
            <a:off x="8522218" y="2518048"/>
            <a:ext cx="8014449" cy="948004"/>
          </a:xfrm>
          <a:prstGeom prst="rect">
            <a:avLst/>
          </a:prstGeom>
        </p:spPr>
        <p:txBody>
          <a:bodyPr anchor="t" rtlCol="false" tIns="0" lIns="0" bIns="0" rIns="0">
            <a:spAutoFit/>
          </a:bodyPr>
          <a:lstStyle/>
          <a:p>
            <a:pPr algn="ctr">
              <a:lnSpc>
                <a:spcPts val="3727"/>
              </a:lnSpc>
            </a:pPr>
            <a:r>
              <a:rPr lang="en-US" sz="2697">
                <a:solidFill>
                  <a:srgbClr val="000000"/>
                </a:solidFill>
                <a:latin typeface="Helios"/>
                <a:ea typeface="Helios"/>
                <a:cs typeface="Helios"/>
                <a:sym typeface="Helios"/>
              </a:rPr>
              <a:t>Hasil Penelusuran menggunakan Proximity Search “kurikulum pendidikan”~5</a:t>
            </a:r>
          </a:p>
        </p:txBody>
      </p:sp>
      <p:sp>
        <p:nvSpPr>
          <p:cNvPr name="TextBox 11" id="11"/>
          <p:cNvSpPr txBox="true"/>
          <p:nvPr/>
        </p:nvSpPr>
        <p:spPr>
          <a:xfrm rot="0">
            <a:off x="1084669" y="3787026"/>
            <a:ext cx="5202803" cy="1069353"/>
          </a:xfrm>
          <a:prstGeom prst="rect">
            <a:avLst/>
          </a:prstGeom>
        </p:spPr>
        <p:txBody>
          <a:bodyPr anchor="t" rtlCol="false" tIns="0" lIns="0" bIns="0" rIns="0">
            <a:spAutoFit/>
          </a:bodyPr>
          <a:lstStyle/>
          <a:p>
            <a:pPr algn="ctr">
              <a:lnSpc>
                <a:spcPts val="4266"/>
              </a:lnSpc>
            </a:pPr>
            <a:r>
              <a:rPr lang="en-US" sz="3077">
                <a:solidFill>
                  <a:srgbClr val="000000"/>
                </a:solidFill>
                <a:latin typeface="Helios"/>
                <a:ea typeface="Helios"/>
                <a:cs typeface="Helios"/>
                <a:sym typeface="Helios"/>
              </a:rPr>
              <a:t>Menentukan Jarak antar kata agar hasil lebih relevan.</a:t>
            </a:r>
          </a:p>
        </p:txBody>
      </p:sp>
      <p:sp>
        <p:nvSpPr>
          <p:cNvPr name="Freeform 12" id="1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9">
              <a:alphaModFix amt="6999"/>
            </a:blip>
            <a:stretch>
              <a:fillRect l="-110551" t="-597483" r="0" b="0"/>
            </a:stretch>
          </a:blipFill>
        </p:spPr>
      </p:sp>
      <p:sp>
        <p:nvSpPr>
          <p:cNvPr name="Freeform 13" id="1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12"/>
            <a:stretch>
              <a:fillRect l="0" t="0" r="0" b="0"/>
            </a:stretch>
          </a:blipFill>
        </p:spPr>
      </p:sp>
      <p:sp>
        <p:nvSpPr>
          <p:cNvPr name="Freeform 15" id="15"/>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3"/>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48828" y="2950578"/>
            <a:ext cx="5987996" cy="2256425"/>
          </a:xfrm>
          <a:custGeom>
            <a:avLst/>
            <a:gdLst/>
            <a:ahLst/>
            <a:cxnLst/>
            <a:rect r="r" b="b" t="t" l="l"/>
            <a:pathLst>
              <a:path h="2256425" w="5987996">
                <a:moveTo>
                  <a:pt x="0" y="0"/>
                </a:moveTo>
                <a:lnTo>
                  <a:pt x="5987996" y="0"/>
                </a:lnTo>
                <a:lnTo>
                  <a:pt x="5987996" y="2256425"/>
                </a:lnTo>
                <a:lnTo>
                  <a:pt x="0" y="22564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95250" cap="sq">
            <a:solidFill>
              <a:srgbClr val="0F4984"/>
            </a:solidFill>
            <a:prstDash val="solid"/>
            <a:miter/>
          </a:ln>
        </p:spPr>
      </p:sp>
      <p:sp>
        <p:nvSpPr>
          <p:cNvPr name="Freeform 5" id="5"/>
          <p:cNvSpPr/>
          <p:nvPr/>
        </p:nvSpPr>
        <p:spPr>
          <a:xfrm flipH="false" flipV="false" rot="0">
            <a:off x="6907101" y="3495608"/>
            <a:ext cx="11103569" cy="5987472"/>
          </a:xfrm>
          <a:custGeom>
            <a:avLst/>
            <a:gdLst/>
            <a:ahLst/>
            <a:cxnLst/>
            <a:rect r="r" b="b" t="t" l="l"/>
            <a:pathLst>
              <a:path h="5987472" w="11103569">
                <a:moveTo>
                  <a:pt x="0" y="0"/>
                </a:moveTo>
                <a:lnTo>
                  <a:pt x="11103569" y="0"/>
                </a:lnTo>
                <a:lnTo>
                  <a:pt x="11103569" y="5987472"/>
                </a:lnTo>
                <a:lnTo>
                  <a:pt x="0" y="5987472"/>
                </a:lnTo>
                <a:lnTo>
                  <a:pt x="0" y="0"/>
                </a:lnTo>
                <a:close/>
              </a:path>
            </a:pathLst>
          </a:custGeom>
          <a:blipFill>
            <a:blip r:embed="rId6"/>
            <a:stretch>
              <a:fillRect l="-102" t="-190" r="-91" b="-43619"/>
            </a:stretch>
          </a:blipFill>
        </p:spPr>
      </p:sp>
      <p:sp>
        <p:nvSpPr>
          <p:cNvPr name="Freeform 6" id="6"/>
          <p:cNvSpPr/>
          <p:nvPr/>
        </p:nvSpPr>
        <p:spPr>
          <a:xfrm flipH="false" flipV="false" rot="0">
            <a:off x="6895671" y="3484178"/>
            <a:ext cx="11125200" cy="6009627"/>
          </a:xfrm>
          <a:custGeom>
            <a:avLst/>
            <a:gdLst/>
            <a:ahLst/>
            <a:cxnLst/>
            <a:rect r="r" b="b" t="t" l="l"/>
            <a:pathLst>
              <a:path h="6009627" w="11125200">
                <a:moveTo>
                  <a:pt x="0" y="0"/>
                </a:moveTo>
                <a:lnTo>
                  <a:pt x="11125200" y="0"/>
                </a:lnTo>
                <a:lnTo>
                  <a:pt x="11125200" y="6009628"/>
                </a:lnTo>
                <a:lnTo>
                  <a:pt x="0" y="60096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w="66675" cap="sq">
            <a:solidFill>
              <a:srgbClr val="0F4984"/>
            </a:solidFill>
            <a:prstDash val="solid"/>
            <a:miter/>
          </a:ln>
        </p:spPr>
      </p:sp>
      <p:sp>
        <p:nvSpPr>
          <p:cNvPr name="TextBox 7" id="7"/>
          <p:cNvSpPr txBox="true"/>
          <p:nvPr/>
        </p:nvSpPr>
        <p:spPr>
          <a:xfrm rot="0">
            <a:off x="1213061" y="1172737"/>
            <a:ext cx="15861878" cy="655330"/>
          </a:xfrm>
          <a:prstGeom prst="rect">
            <a:avLst/>
          </a:prstGeom>
        </p:spPr>
        <p:txBody>
          <a:bodyPr anchor="t" rtlCol="false" tIns="0" lIns="0" bIns="0" rIns="0">
            <a:spAutoFit/>
          </a:bodyPr>
          <a:lstStyle/>
          <a:p>
            <a:pPr algn="l">
              <a:lnSpc>
                <a:spcPts val="5280"/>
              </a:lnSpc>
            </a:pPr>
            <a:r>
              <a:rPr lang="en-US" b="true" sz="3771">
                <a:solidFill>
                  <a:srgbClr val="0F4984"/>
                </a:solidFill>
                <a:latin typeface="Helios Bold"/>
                <a:ea typeface="Helios Bold"/>
                <a:cs typeface="Helios Bold"/>
                <a:sym typeface="Helios Bold"/>
              </a:rPr>
              <a:t>Penelusuran dengan Field atau Meta Tag (Field or Meta Tag Search)</a:t>
            </a:r>
          </a:p>
        </p:txBody>
      </p:sp>
      <p:sp>
        <p:nvSpPr>
          <p:cNvPr name="TextBox 8" id="8"/>
          <p:cNvSpPr txBox="true"/>
          <p:nvPr/>
        </p:nvSpPr>
        <p:spPr>
          <a:xfrm rot="0">
            <a:off x="1093413" y="5500078"/>
            <a:ext cx="5720163" cy="3784664"/>
          </a:xfrm>
          <a:prstGeom prst="rect">
            <a:avLst/>
          </a:prstGeom>
        </p:spPr>
        <p:txBody>
          <a:bodyPr anchor="t" rtlCol="false" tIns="0" lIns="0" bIns="0" rIns="0">
            <a:spAutoFit/>
          </a:bodyPr>
          <a:lstStyle/>
          <a:p>
            <a:pPr algn="l">
              <a:lnSpc>
                <a:spcPts val="3729"/>
              </a:lnSpc>
            </a:pPr>
            <a:r>
              <a:rPr lang="en-US" sz="2691">
                <a:solidFill>
                  <a:srgbClr val="000000"/>
                </a:solidFill>
                <a:latin typeface="Helios"/>
                <a:ea typeface="Helios"/>
                <a:cs typeface="Helios"/>
                <a:sym typeface="Helios"/>
              </a:rPr>
              <a:t>title: “Kurikulum Pembelajaran” (mencari dalam judul dokumen) author: “Dinn Wahyudin” (mencari dokumen yang ditulis oleh Dinn Wahyudin) subject: “pendidikan anak usian dini” (mencari berdasarkan subjek pendidikan anak usia dini)</a:t>
            </a:r>
          </a:p>
        </p:txBody>
      </p:sp>
      <p:sp>
        <p:nvSpPr>
          <p:cNvPr name="TextBox 9" id="9"/>
          <p:cNvSpPr txBox="true"/>
          <p:nvPr/>
        </p:nvSpPr>
        <p:spPr>
          <a:xfrm rot="0">
            <a:off x="9324184" y="2475767"/>
            <a:ext cx="6394313" cy="972931"/>
          </a:xfrm>
          <a:prstGeom prst="rect">
            <a:avLst/>
          </a:prstGeom>
        </p:spPr>
        <p:txBody>
          <a:bodyPr anchor="t" rtlCol="false" tIns="0" lIns="0" bIns="0" rIns="0">
            <a:spAutoFit/>
          </a:bodyPr>
          <a:lstStyle/>
          <a:p>
            <a:pPr algn="ctr">
              <a:lnSpc>
                <a:spcPts val="3861"/>
              </a:lnSpc>
            </a:pPr>
            <a:r>
              <a:rPr lang="en-US" sz="2820">
                <a:solidFill>
                  <a:srgbClr val="000000"/>
                </a:solidFill>
                <a:latin typeface="Helios"/>
                <a:ea typeface="Helios"/>
                <a:cs typeface="Helios"/>
                <a:sym typeface="Helios"/>
              </a:rPr>
              <a:t>Hasil Penelusuran menggunakan Field title: “Kurikulum Pembelajaran”</a:t>
            </a:r>
          </a:p>
        </p:txBody>
      </p:sp>
      <p:sp>
        <p:nvSpPr>
          <p:cNvPr name="TextBox 10" id="10"/>
          <p:cNvSpPr txBox="true"/>
          <p:nvPr/>
        </p:nvSpPr>
        <p:spPr>
          <a:xfrm rot="0">
            <a:off x="869842" y="3301003"/>
            <a:ext cx="5248666" cy="1563272"/>
          </a:xfrm>
          <a:prstGeom prst="rect">
            <a:avLst/>
          </a:prstGeom>
        </p:spPr>
        <p:txBody>
          <a:bodyPr anchor="t" rtlCol="false" tIns="0" lIns="0" bIns="0" rIns="0">
            <a:spAutoFit/>
          </a:bodyPr>
          <a:lstStyle/>
          <a:p>
            <a:pPr algn="ctr">
              <a:lnSpc>
                <a:spcPts val="4134"/>
              </a:lnSpc>
            </a:pPr>
            <a:r>
              <a:rPr lang="en-US" sz="2983">
                <a:solidFill>
                  <a:srgbClr val="000000"/>
                </a:solidFill>
                <a:latin typeface="Helios"/>
                <a:ea typeface="Helios"/>
                <a:cs typeface="Helios"/>
                <a:sym typeface="Helios"/>
              </a:rPr>
              <a:t>Mencari dalam bagian tertentu dari dokumen, seperti judul, penulis, atau subjek</a:t>
            </a:r>
          </a:p>
        </p:txBody>
      </p:sp>
      <p:sp>
        <p:nvSpPr>
          <p:cNvPr name="Freeform 11" id="11"/>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9">
              <a:alphaModFix amt="6999"/>
            </a:blip>
            <a:stretch>
              <a:fillRect l="-110551" t="-597483" r="0" b="0"/>
            </a:stretch>
          </a:blipFill>
        </p:spPr>
      </p:sp>
      <p:sp>
        <p:nvSpPr>
          <p:cNvPr name="Freeform 12" id="12"/>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12"/>
            <a:stretch>
              <a:fillRect l="0" t="0" r="0" b="0"/>
            </a:stretch>
          </a:blipFill>
        </p:spPr>
      </p:sp>
      <p:sp>
        <p:nvSpPr>
          <p:cNvPr name="Freeform 14" id="14"/>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3"/>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95064" y="3390672"/>
            <a:ext cx="16255594" cy="5595175"/>
          </a:xfrm>
          <a:custGeom>
            <a:avLst/>
            <a:gdLst/>
            <a:ahLst/>
            <a:cxnLst/>
            <a:rect r="r" b="b" t="t" l="l"/>
            <a:pathLst>
              <a:path h="5595175" w="16255594">
                <a:moveTo>
                  <a:pt x="0" y="0"/>
                </a:moveTo>
                <a:lnTo>
                  <a:pt x="16255593" y="0"/>
                </a:lnTo>
                <a:lnTo>
                  <a:pt x="16255593" y="5595175"/>
                </a:lnTo>
                <a:lnTo>
                  <a:pt x="0" y="55951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76200" cap="sq">
            <a:solidFill>
              <a:srgbClr val="000000"/>
            </a:solidFill>
            <a:prstDash val="solid"/>
            <a:miter/>
          </a:ln>
        </p:spPr>
      </p:sp>
      <p:grpSp>
        <p:nvGrpSpPr>
          <p:cNvPr name="Group 5" id="5"/>
          <p:cNvGrpSpPr/>
          <p:nvPr/>
        </p:nvGrpSpPr>
        <p:grpSpPr>
          <a:xfrm rot="0">
            <a:off x="395064" y="3390672"/>
            <a:ext cx="16590096" cy="858899"/>
            <a:chOff x="0" y="0"/>
            <a:chExt cx="4369408" cy="226212"/>
          </a:xfrm>
        </p:grpSpPr>
        <p:sp>
          <p:nvSpPr>
            <p:cNvPr name="Freeform 6" id="6"/>
            <p:cNvSpPr/>
            <p:nvPr/>
          </p:nvSpPr>
          <p:spPr>
            <a:xfrm flipH="false" flipV="false" rot="0">
              <a:off x="0" y="0"/>
              <a:ext cx="4369408" cy="226212"/>
            </a:xfrm>
            <a:custGeom>
              <a:avLst/>
              <a:gdLst/>
              <a:ahLst/>
              <a:cxnLst/>
              <a:rect r="r" b="b" t="t" l="l"/>
              <a:pathLst>
                <a:path h="226212" w="4369408">
                  <a:moveTo>
                    <a:pt x="23800" y="0"/>
                  </a:moveTo>
                  <a:lnTo>
                    <a:pt x="4345608" y="0"/>
                  </a:lnTo>
                  <a:cubicBezTo>
                    <a:pt x="4358753" y="0"/>
                    <a:pt x="4369408" y="10655"/>
                    <a:pt x="4369408" y="23800"/>
                  </a:cubicBezTo>
                  <a:lnTo>
                    <a:pt x="4369408" y="202412"/>
                  </a:lnTo>
                  <a:cubicBezTo>
                    <a:pt x="4369408" y="208725"/>
                    <a:pt x="4366901" y="214778"/>
                    <a:pt x="4362437" y="219241"/>
                  </a:cubicBezTo>
                  <a:cubicBezTo>
                    <a:pt x="4357974" y="223705"/>
                    <a:pt x="4351920" y="226212"/>
                    <a:pt x="4345608" y="226212"/>
                  </a:cubicBezTo>
                  <a:lnTo>
                    <a:pt x="23800" y="226212"/>
                  </a:lnTo>
                  <a:cubicBezTo>
                    <a:pt x="10655" y="226212"/>
                    <a:pt x="0" y="215557"/>
                    <a:pt x="0" y="202412"/>
                  </a:cubicBezTo>
                  <a:lnTo>
                    <a:pt x="0" y="23800"/>
                  </a:lnTo>
                  <a:cubicBezTo>
                    <a:pt x="0" y="10655"/>
                    <a:pt x="10655" y="0"/>
                    <a:pt x="23800" y="0"/>
                  </a:cubicBezTo>
                  <a:close/>
                </a:path>
              </a:pathLst>
            </a:custGeom>
            <a:solidFill>
              <a:srgbClr val="0F4984"/>
            </a:solidFill>
          </p:spPr>
        </p:sp>
        <p:sp>
          <p:nvSpPr>
            <p:cNvPr name="TextBox 7" id="7"/>
            <p:cNvSpPr txBox="true"/>
            <p:nvPr/>
          </p:nvSpPr>
          <p:spPr>
            <a:xfrm>
              <a:off x="0" y="-38100"/>
              <a:ext cx="4369408" cy="264312"/>
            </a:xfrm>
            <a:prstGeom prst="rect">
              <a:avLst/>
            </a:prstGeom>
          </p:spPr>
          <p:txBody>
            <a:bodyPr anchor="ctr" rtlCol="false" tIns="50800" lIns="50800" bIns="50800" rIns="50800"/>
            <a:lstStyle/>
            <a:p>
              <a:pPr algn="ctr">
                <a:lnSpc>
                  <a:spcPts val="2100"/>
                </a:lnSpc>
              </a:pPr>
            </a:p>
          </p:txBody>
        </p:sp>
      </p:grpSp>
      <p:grpSp>
        <p:nvGrpSpPr>
          <p:cNvPr name="Group 8" id="8"/>
          <p:cNvGrpSpPr/>
          <p:nvPr/>
        </p:nvGrpSpPr>
        <p:grpSpPr>
          <a:xfrm rot="0">
            <a:off x="326006" y="3390672"/>
            <a:ext cx="633636" cy="5595175"/>
            <a:chOff x="0" y="0"/>
            <a:chExt cx="166884" cy="1473626"/>
          </a:xfrm>
        </p:grpSpPr>
        <p:sp>
          <p:nvSpPr>
            <p:cNvPr name="Freeform 9" id="9"/>
            <p:cNvSpPr/>
            <p:nvPr/>
          </p:nvSpPr>
          <p:spPr>
            <a:xfrm flipH="false" flipV="false" rot="0">
              <a:off x="0" y="0"/>
              <a:ext cx="166884" cy="1473627"/>
            </a:xfrm>
            <a:custGeom>
              <a:avLst/>
              <a:gdLst/>
              <a:ahLst/>
              <a:cxnLst/>
              <a:rect r="r" b="b" t="t" l="l"/>
              <a:pathLst>
                <a:path h="1473627" w="166884">
                  <a:moveTo>
                    <a:pt x="0" y="0"/>
                  </a:moveTo>
                  <a:lnTo>
                    <a:pt x="166884" y="0"/>
                  </a:lnTo>
                  <a:lnTo>
                    <a:pt x="166884" y="1473627"/>
                  </a:lnTo>
                  <a:lnTo>
                    <a:pt x="0" y="1473627"/>
                  </a:lnTo>
                  <a:close/>
                </a:path>
              </a:pathLst>
            </a:custGeom>
            <a:solidFill>
              <a:srgbClr val="0F4984"/>
            </a:solidFill>
          </p:spPr>
        </p:sp>
        <p:sp>
          <p:nvSpPr>
            <p:cNvPr name="TextBox 10" id="10"/>
            <p:cNvSpPr txBox="true"/>
            <p:nvPr/>
          </p:nvSpPr>
          <p:spPr>
            <a:xfrm>
              <a:off x="0" y="-38100"/>
              <a:ext cx="166884" cy="1511726"/>
            </a:xfrm>
            <a:prstGeom prst="rect">
              <a:avLst/>
            </a:prstGeom>
          </p:spPr>
          <p:txBody>
            <a:bodyPr anchor="ctr" rtlCol="false" tIns="50800" lIns="50800" bIns="50800" rIns="50800"/>
            <a:lstStyle/>
            <a:p>
              <a:pPr algn="ctr">
                <a:lnSpc>
                  <a:spcPts val="2100"/>
                </a:lnSpc>
              </a:pPr>
            </a:p>
          </p:txBody>
        </p:sp>
      </p:grpSp>
      <p:sp>
        <p:nvSpPr>
          <p:cNvPr name="TextBox 11" id="11"/>
          <p:cNvSpPr txBox="true"/>
          <p:nvPr/>
        </p:nvSpPr>
        <p:spPr>
          <a:xfrm rot="0">
            <a:off x="4089271" y="1011203"/>
            <a:ext cx="10109459" cy="682717"/>
          </a:xfrm>
          <a:prstGeom prst="rect">
            <a:avLst/>
          </a:prstGeom>
        </p:spPr>
        <p:txBody>
          <a:bodyPr anchor="t" rtlCol="false" tIns="0" lIns="0" bIns="0" rIns="0">
            <a:spAutoFit/>
          </a:bodyPr>
          <a:lstStyle/>
          <a:p>
            <a:pPr algn="l">
              <a:lnSpc>
                <a:spcPts val="5443"/>
              </a:lnSpc>
            </a:pPr>
            <a:r>
              <a:rPr lang="en-US" b="true" sz="3888">
                <a:solidFill>
                  <a:srgbClr val="0F4984"/>
                </a:solidFill>
                <a:latin typeface="Helios Bold"/>
                <a:ea typeface="Helios Bold"/>
                <a:cs typeface="Helios Bold"/>
                <a:sym typeface="Helios Bold"/>
              </a:rPr>
              <a:t>Langkah-Langkah Penelusuran Informasi:</a:t>
            </a:r>
          </a:p>
        </p:txBody>
      </p:sp>
      <p:sp>
        <p:nvSpPr>
          <p:cNvPr name="TextBox 12" id="12"/>
          <p:cNvSpPr txBox="true"/>
          <p:nvPr/>
        </p:nvSpPr>
        <p:spPr>
          <a:xfrm rot="0">
            <a:off x="4089271" y="1683967"/>
            <a:ext cx="9496139" cy="2026021"/>
          </a:xfrm>
          <a:prstGeom prst="rect">
            <a:avLst/>
          </a:prstGeom>
        </p:spPr>
        <p:txBody>
          <a:bodyPr anchor="t" rtlCol="false" tIns="0" lIns="0" bIns="0" rIns="0">
            <a:spAutoFit/>
          </a:bodyPr>
          <a:lstStyle/>
          <a:p>
            <a:pPr algn="ctr">
              <a:lnSpc>
                <a:spcPts val="6647"/>
              </a:lnSpc>
            </a:pPr>
            <a:r>
              <a:rPr lang="en-US" b="true" sz="4748">
                <a:solidFill>
                  <a:srgbClr val="0F4984"/>
                </a:solidFill>
                <a:latin typeface="Helios Bold"/>
                <a:ea typeface="Helios Bold"/>
                <a:cs typeface="Helios Bold"/>
                <a:sym typeface="Helios Bold"/>
              </a:rPr>
              <a:t>Mengevaluasi Sumber Informasi</a:t>
            </a:r>
          </a:p>
          <a:p>
            <a:pPr algn="ctr">
              <a:lnSpc>
                <a:spcPts val="3874"/>
              </a:lnSpc>
            </a:pPr>
            <a:r>
              <a:rPr lang="en-US" b="true" sz="2767">
                <a:solidFill>
                  <a:srgbClr val="0F4984"/>
                </a:solidFill>
                <a:latin typeface="Helios Bold"/>
                <a:ea typeface="Helios Bold"/>
                <a:cs typeface="Helios Bold"/>
                <a:sym typeface="Helios Bold"/>
              </a:rPr>
              <a:t>Pentingnya Mengevaluasi Sumber Informasi (Jurnal):</a:t>
            </a:r>
          </a:p>
        </p:txBody>
      </p:sp>
      <p:sp>
        <p:nvSpPr>
          <p:cNvPr name="TextBox 13" id="13"/>
          <p:cNvSpPr txBox="true"/>
          <p:nvPr/>
        </p:nvSpPr>
        <p:spPr>
          <a:xfrm rot="0">
            <a:off x="2575893" y="4519613"/>
            <a:ext cx="4602366" cy="652234"/>
          </a:xfrm>
          <a:prstGeom prst="rect">
            <a:avLst/>
          </a:prstGeom>
        </p:spPr>
        <p:txBody>
          <a:bodyPr anchor="t" rtlCol="false" tIns="0" lIns="0" bIns="0" rIns="0">
            <a:spAutoFit/>
          </a:bodyPr>
          <a:lstStyle/>
          <a:p>
            <a:pPr algn="l">
              <a:lnSpc>
                <a:spcPts val="5067"/>
              </a:lnSpc>
            </a:pPr>
            <a:r>
              <a:rPr lang="en-US" b="true" sz="3999">
                <a:solidFill>
                  <a:srgbClr val="000000"/>
                </a:solidFill>
                <a:latin typeface="Helios Bold"/>
                <a:ea typeface="Helios Bold"/>
                <a:cs typeface="Helios Bold"/>
                <a:sym typeface="Helios Bold"/>
              </a:rPr>
              <a:t>Kualitas Penelitian</a:t>
            </a:r>
          </a:p>
        </p:txBody>
      </p:sp>
      <p:sp>
        <p:nvSpPr>
          <p:cNvPr name="TextBox 14" id="14"/>
          <p:cNvSpPr txBox="true"/>
          <p:nvPr/>
        </p:nvSpPr>
        <p:spPr>
          <a:xfrm rot="0">
            <a:off x="3753469" y="4992110"/>
            <a:ext cx="100613" cy="452457"/>
          </a:xfrm>
          <a:prstGeom prst="rect">
            <a:avLst/>
          </a:prstGeom>
        </p:spPr>
        <p:txBody>
          <a:bodyPr anchor="t" rtlCol="false" tIns="0" lIns="0" bIns="0" rIns="0">
            <a:spAutoFit/>
          </a:bodyPr>
          <a:lstStyle/>
          <a:p>
            <a:pPr algn="l">
              <a:lnSpc>
                <a:spcPts val="3514"/>
              </a:lnSpc>
            </a:pPr>
            <a:r>
              <a:rPr lang="en-US" sz="2773">
                <a:solidFill>
                  <a:srgbClr val="000000"/>
                </a:solidFill>
                <a:latin typeface="Helios"/>
                <a:ea typeface="Helios"/>
                <a:cs typeface="Helios"/>
                <a:sym typeface="Helios"/>
              </a:rPr>
              <a:t> </a:t>
            </a:r>
          </a:p>
        </p:txBody>
      </p:sp>
      <p:sp>
        <p:nvSpPr>
          <p:cNvPr name="TextBox 15" id="15"/>
          <p:cNvSpPr txBox="true"/>
          <p:nvPr/>
        </p:nvSpPr>
        <p:spPr>
          <a:xfrm rot="0">
            <a:off x="2575893" y="5514776"/>
            <a:ext cx="5429783" cy="1118959"/>
          </a:xfrm>
          <a:prstGeom prst="rect">
            <a:avLst/>
          </a:prstGeom>
        </p:spPr>
        <p:txBody>
          <a:bodyPr anchor="t" rtlCol="false" tIns="0" lIns="0" bIns="0" rIns="0">
            <a:spAutoFit/>
          </a:bodyPr>
          <a:lstStyle/>
          <a:p>
            <a:pPr algn="l">
              <a:lnSpc>
                <a:spcPts val="9999"/>
              </a:lnSpc>
            </a:pPr>
            <a:r>
              <a:rPr lang="en-US" b="true" sz="3999">
                <a:solidFill>
                  <a:srgbClr val="000000"/>
                </a:solidFill>
                <a:latin typeface="Helios Bold"/>
                <a:ea typeface="Helios Bold"/>
                <a:cs typeface="Helios Bold"/>
                <a:sym typeface="Helios Bold"/>
              </a:rPr>
              <a:t>Kredibilitas Akademis</a:t>
            </a:r>
          </a:p>
        </p:txBody>
      </p:sp>
      <p:sp>
        <p:nvSpPr>
          <p:cNvPr name="TextBox 16" id="16"/>
          <p:cNvSpPr txBox="true"/>
          <p:nvPr/>
        </p:nvSpPr>
        <p:spPr>
          <a:xfrm rot="0">
            <a:off x="5276936" y="6720697"/>
            <a:ext cx="100613" cy="242907"/>
          </a:xfrm>
          <a:prstGeom prst="rect">
            <a:avLst/>
          </a:prstGeom>
        </p:spPr>
        <p:txBody>
          <a:bodyPr anchor="t" rtlCol="false" tIns="0" lIns="0" bIns="0" rIns="0">
            <a:spAutoFit/>
          </a:bodyPr>
          <a:lstStyle/>
          <a:p>
            <a:pPr algn="l">
              <a:lnSpc>
                <a:spcPts val="1386"/>
              </a:lnSpc>
            </a:pPr>
            <a:r>
              <a:rPr lang="en-US" sz="2773">
                <a:solidFill>
                  <a:srgbClr val="000000"/>
                </a:solidFill>
                <a:latin typeface="Helios"/>
                <a:ea typeface="Helios"/>
                <a:cs typeface="Helios"/>
                <a:sym typeface="Helios"/>
              </a:rPr>
              <a:t> </a:t>
            </a:r>
          </a:p>
        </p:txBody>
      </p:sp>
      <p:sp>
        <p:nvSpPr>
          <p:cNvPr name="TextBox 17" id="17"/>
          <p:cNvSpPr txBox="true"/>
          <p:nvPr/>
        </p:nvSpPr>
        <p:spPr>
          <a:xfrm rot="0">
            <a:off x="2575893" y="5111468"/>
            <a:ext cx="12756623" cy="472469"/>
          </a:xfrm>
          <a:prstGeom prst="rect">
            <a:avLst/>
          </a:prstGeom>
        </p:spPr>
        <p:txBody>
          <a:bodyPr anchor="t" rtlCol="false" tIns="0" lIns="0" bIns="0" rIns="0">
            <a:spAutoFit/>
          </a:bodyPr>
          <a:lstStyle/>
          <a:p>
            <a:pPr algn="l">
              <a:lnSpc>
                <a:spcPts val="3883"/>
              </a:lnSpc>
            </a:pPr>
            <a:r>
              <a:rPr lang="en-US" sz="2773">
                <a:solidFill>
                  <a:srgbClr val="000000"/>
                </a:solidFill>
                <a:latin typeface="Helios"/>
                <a:ea typeface="Helios"/>
                <a:cs typeface="Helios"/>
                <a:sym typeface="Helios"/>
              </a:rPr>
              <a:t>Memilihj urnal yang tepat dapat meningkatkan visibilitas dan dampak penelitian.</a:t>
            </a:r>
          </a:p>
        </p:txBody>
      </p:sp>
      <p:sp>
        <p:nvSpPr>
          <p:cNvPr name="TextBox 18" id="18"/>
          <p:cNvSpPr txBox="true"/>
          <p:nvPr/>
        </p:nvSpPr>
        <p:spPr>
          <a:xfrm rot="0">
            <a:off x="2575893" y="6630506"/>
            <a:ext cx="13387397" cy="472469"/>
          </a:xfrm>
          <a:prstGeom prst="rect">
            <a:avLst/>
          </a:prstGeom>
        </p:spPr>
        <p:txBody>
          <a:bodyPr anchor="t" rtlCol="false" tIns="0" lIns="0" bIns="0" rIns="0">
            <a:spAutoFit/>
          </a:bodyPr>
          <a:lstStyle/>
          <a:p>
            <a:pPr algn="l">
              <a:lnSpc>
                <a:spcPts val="3883"/>
              </a:lnSpc>
            </a:pPr>
            <a:r>
              <a:rPr lang="en-US" sz="2773">
                <a:solidFill>
                  <a:srgbClr val="000000"/>
                </a:solidFill>
                <a:latin typeface="Helios"/>
                <a:ea typeface="Helios"/>
                <a:cs typeface="Helios"/>
                <a:sym typeface="Helios"/>
              </a:rPr>
              <a:t>Mempublikasikan karya dijurnal bereputasi tinggi meningkatkan kredibilitas peneliti.</a:t>
            </a:r>
          </a:p>
        </p:txBody>
      </p:sp>
      <p:sp>
        <p:nvSpPr>
          <p:cNvPr name="TextBox 19" id="19"/>
          <p:cNvSpPr txBox="true"/>
          <p:nvPr/>
        </p:nvSpPr>
        <p:spPr>
          <a:xfrm rot="0">
            <a:off x="2575893" y="7591226"/>
            <a:ext cx="4161968" cy="652234"/>
          </a:xfrm>
          <a:prstGeom prst="rect">
            <a:avLst/>
          </a:prstGeom>
        </p:spPr>
        <p:txBody>
          <a:bodyPr anchor="t" rtlCol="false" tIns="0" lIns="0" bIns="0" rIns="0">
            <a:spAutoFit/>
          </a:bodyPr>
          <a:lstStyle/>
          <a:p>
            <a:pPr algn="l">
              <a:lnSpc>
                <a:spcPts val="5067"/>
              </a:lnSpc>
            </a:pPr>
            <a:r>
              <a:rPr lang="en-US" b="true" sz="3999">
                <a:solidFill>
                  <a:srgbClr val="000000"/>
                </a:solidFill>
                <a:latin typeface="Helios Bold"/>
                <a:ea typeface="Helios Bold"/>
                <a:cs typeface="Helios Bold"/>
                <a:sym typeface="Helios Bold"/>
              </a:rPr>
              <a:t>Pengaruh Global</a:t>
            </a:r>
          </a:p>
        </p:txBody>
      </p:sp>
      <p:sp>
        <p:nvSpPr>
          <p:cNvPr name="TextBox 20" id="20"/>
          <p:cNvSpPr txBox="true"/>
          <p:nvPr/>
        </p:nvSpPr>
        <p:spPr>
          <a:xfrm rot="0">
            <a:off x="2575893" y="8183081"/>
            <a:ext cx="11684384" cy="472469"/>
          </a:xfrm>
          <a:prstGeom prst="rect">
            <a:avLst/>
          </a:prstGeom>
        </p:spPr>
        <p:txBody>
          <a:bodyPr anchor="t" rtlCol="false" tIns="0" lIns="0" bIns="0" rIns="0">
            <a:spAutoFit/>
          </a:bodyPr>
          <a:lstStyle/>
          <a:p>
            <a:pPr algn="l">
              <a:lnSpc>
                <a:spcPts val="3883"/>
              </a:lnSpc>
            </a:pPr>
            <a:r>
              <a:rPr lang="en-US" sz="2773">
                <a:solidFill>
                  <a:srgbClr val="000000"/>
                </a:solidFill>
                <a:latin typeface="Helios"/>
                <a:ea typeface="Helios"/>
                <a:cs typeface="Helios"/>
                <a:sym typeface="Helios"/>
              </a:rPr>
              <a:t>Meningkatkan peluang untuk berkolaborasi dengan peneliti internasional.</a:t>
            </a:r>
          </a:p>
        </p:txBody>
      </p:sp>
      <p:sp>
        <p:nvSpPr>
          <p:cNvPr name="Freeform 21" id="21"/>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6">
              <a:alphaModFix amt="6999"/>
            </a:blip>
            <a:stretch>
              <a:fillRect l="-110551" t="-597483" r="0" b="0"/>
            </a:stretch>
          </a:blipFill>
        </p:spPr>
      </p:sp>
      <p:sp>
        <p:nvSpPr>
          <p:cNvPr name="Freeform 22" id="22"/>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9"/>
            <a:stretch>
              <a:fillRect l="0" t="0" r="0" b="0"/>
            </a:stretch>
          </a:blipFill>
        </p:spPr>
      </p:sp>
      <p:sp>
        <p:nvSpPr>
          <p:cNvPr name="Freeform 24" id="24"/>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0"/>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097502" y="5590237"/>
            <a:ext cx="14099416" cy="1409941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6420234" y="-1717598"/>
            <a:ext cx="3735531" cy="373553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747857" y="-643475"/>
            <a:ext cx="1286950" cy="1286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929195" y="8389571"/>
            <a:ext cx="3735531" cy="373553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8757394" y="7522582"/>
            <a:ext cx="8779632" cy="1733977"/>
          </a:xfrm>
          <a:custGeom>
            <a:avLst/>
            <a:gdLst/>
            <a:ahLst/>
            <a:cxnLst/>
            <a:rect r="r" b="b" t="t" l="l"/>
            <a:pathLst>
              <a:path h="1733977" w="8779632">
                <a:moveTo>
                  <a:pt x="0" y="0"/>
                </a:moveTo>
                <a:lnTo>
                  <a:pt x="8779632" y="0"/>
                </a:lnTo>
                <a:lnTo>
                  <a:pt x="8779632" y="1733977"/>
                </a:lnTo>
                <a:lnTo>
                  <a:pt x="0" y="1733977"/>
                </a:lnTo>
                <a:lnTo>
                  <a:pt x="0" y="0"/>
                </a:lnTo>
                <a:close/>
              </a:path>
            </a:pathLst>
          </a:custGeom>
          <a:blipFill>
            <a:blip r:embed="rId2"/>
            <a:stretch>
              <a:fillRect l="0" t="0" r="0" b="0"/>
            </a:stretch>
          </a:blipFill>
        </p:spPr>
      </p:sp>
      <p:grpSp>
        <p:nvGrpSpPr>
          <p:cNvPr name="Group 15" id="15"/>
          <p:cNvGrpSpPr>
            <a:grpSpLocks noChangeAspect="true"/>
          </p:cNvGrpSpPr>
          <p:nvPr/>
        </p:nvGrpSpPr>
        <p:grpSpPr>
          <a:xfrm rot="0">
            <a:off x="8573918" y="3143201"/>
            <a:ext cx="9146584" cy="5246370"/>
            <a:chOff x="0" y="0"/>
            <a:chExt cx="7981950" cy="4578350"/>
          </a:xfrm>
        </p:grpSpPr>
        <p:sp>
          <p:nvSpPr>
            <p:cNvPr name="Freeform 16" id="16"/>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sp>
        <p:sp>
          <p:nvSpPr>
            <p:cNvPr name="Freeform 17" id="17"/>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8" id="18"/>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19" id="19"/>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20" id="20"/>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3"/>
              <a:stretch>
                <a:fillRect l="0" t="-3261" r="0" b="-3261"/>
              </a:stretch>
            </a:blipFill>
          </p:spPr>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925367" y="1064534"/>
            <a:ext cx="10437266" cy="924715"/>
          </a:xfrm>
          <a:prstGeom prst="rect">
            <a:avLst/>
          </a:prstGeom>
        </p:spPr>
        <p:txBody>
          <a:bodyPr anchor="t" rtlCol="false" tIns="0" lIns="0" bIns="0" rIns="0">
            <a:spAutoFit/>
          </a:bodyPr>
          <a:lstStyle/>
          <a:p>
            <a:pPr algn="l">
              <a:lnSpc>
                <a:spcPts val="7306"/>
              </a:lnSpc>
            </a:pPr>
            <a:r>
              <a:rPr lang="en-US" b="true" sz="5218">
                <a:solidFill>
                  <a:srgbClr val="0F4984"/>
                </a:solidFill>
                <a:latin typeface="Helios Bold"/>
                <a:ea typeface="Helios Bold"/>
                <a:cs typeface="Helios Bold"/>
                <a:sym typeface="Helios Bold"/>
              </a:rPr>
              <a:t>Mengevaluasi Sumber Informasi</a:t>
            </a:r>
          </a:p>
        </p:txBody>
      </p:sp>
      <p:sp>
        <p:nvSpPr>
          <p:cNvPr name="Freeform 5" id="5"/>
          <p:cNvSpPr/>
          <p:nvPr/>
        </p:nvSpPr>
        <p:spPr>
          <a:xfrm flipH="false" flipV="false" rot="0">
            <a:off x="8528647" y="3151299"/>
            <a:ext cx="8534400" cy="5981700"/>
          </a:xfrm>
          <a:custGeom>
            <a:avLst/>
            <a:gdLst/>
            <a:ahLst/>
            <a:cxnLst/>
            <a:rect r="r" b="b" t="t" l="l"/>
            <a:pathLst>
              <a:path h="5981700" w="8534400">
                <a:moveTo>
                  <a:pt x="0" y="0"/>
                </a:moveTo>
                <a:lnTo>
                  <a:pt x="8534400" y="0"/>
                </a:lnTo>
                <a:lnTo>
                  <a:pt x="8534400" y="5981700"/>
                </a:lnTo>
                <a:lnTo>
                  <a:pt x="0" y="5981700"/>
                </a:lnTo>
                <a:lnTo>
                  <a:pt x="0" y="0"/>
                </a:lnTo>
                <a:close/>
              </a:path>
            </a:pathLst>
          </a:custGeom>
          <a:blipFill>
            <a:blip r:embed="rId4"/>
            <a:stretch>
              <a:fillRect l="0" t="0" r="-50334" b="0"/>
            </a:stretch>
          </a:blipFill>
        </p:spPr>
      </p:sp>
      <p:sp>
        <p:nvSpPr>
          <p:cNvPr name="TextBox 6" id="6"/>
          <p:cNvSpPr txBox="true"/>
          <p:nvPr/>
        </p:nvSpPr>
        <p:spPr>
          <a:xfrm rot="0">
            <a:off x="637632" y="3562569"/>
            <a:ext cx="7749911" cy="686953"/>
          </a:xfrm>
          <a:prstGeom prst="rect">
            <a:avLst/>
          </a:prstGeom>
        </p:spPr>
        <p:txBody>
          <a:bodyPr anchor="t" rtlCol="false" tIns="0" lIns="0" bIns="0" rIns="0">
            <a:spAutoFit/>
          </a:bodyPr>
          <a:lstStyle/>
          <a:p>
            <a:pPr algn="l">
              <a:lnSpc>
                <a:spcPts val="5481"/>
              </a:lnSpc>
            </a:pPr>
            <a:r>
              <a:rPr lang="en-US" b="true" sz="3915">
                <a:solidFill>
                  <a:srgbClr val="145DA0"/>
                </a:solidFill>
                <a:latin typeface="Helios Bold"/>
                <a:ea typeface="Helios Bold"/>
                <a:cs typeface="Helios Bold"/>
                <a:sym typeface="Helios Bold"/>
              </a:rPr>
              <a:t>Pencarian Rank Jurnal di SINTA</a:t>
            </a:r>
          </a:p>
        </p:txBody>
      </p:sp>
      <p:sp>
        <p:nvSpPr>
          <p:cNvPr name="TextBox 7" id="7"/>
          <p:cNvSpPr txBox="true"/>
          <p:nvPr/>
        </p:nvSpPr>
        <p:spPr>
          <a:xfrm rot="0">
            <a:off x="936822" y="4527090"/>
            <a:ext cx="1595704" cy="541268"/>
          </a:xfrm>
          <a:prstGeom prst="rect">
            <a:avLst/>
          </a:prstGeom>
        </p:spPr>
        <p:txBody>
          <a:bodyPr anchor="t" rtlCol="false" tIns="0" lIns="0" bIns="0" rIns="0">
            <a:spAutoFit/>
          </a:bodyPr>
          <a:lstStyle/>
          <a:p>
            <a:pPr algn="l">
              <a:lnSpc>
                <a:spcPts val="4304"/>
              </a:lnSpc>
            </a:pPr>
            <a:r>
              <a:rPr lang="en-US" sz="3105">
                <a:solidFill>
                  <a:srgbClr val="000000"/>
                </a:solidFill>
                <a:latin typeface="Helios"/>
                <a:ea typeface="Helios"/>
                <a:cs typeface="Helios"/>
                <a:sym typeface="Helios"/>
              </a:rPr>
              <a:t>1.</a:t>
            </a:r>
            <a:r>
              <a:rPr lang="en-US" sz="3105">
                <a:solidFill>
                  <a:srgbClr val="000000"/>
                </a:solidFill>
                <a:latin typeface="Helios"/>
                <a:ea typeface="Helios"/>
                <a:cs typeface="Helios"/>
                <a:sym typeface="Helios"/>
              </a:rPr>
              <a:t> </a:t>
            </a:r>
            <a:r>
              <a:rPr lang="en-US" sz="3105">
                <a:solidFill>
                  <a:srgbClr val="000000"/>
                </a:solidFill>
                <a:latin typeface="Helios"/>
                <a:ea typeface="Helios"/>
                <a:cs typeface="Helios"/>
                <a:sym typeface="Helios"/>
              </a:rPr>
              <a:t>Akses:</a:t>
            </a:r>
          </a:p>
        </p:txBody>
      </p:sp>
      <p:sp>
        <p:nvSpPr>
          <p:cNvPr name="TextBox 8" id="8"/>
          <p:cNvSpPr txBox="true"/>
          <p:nvPr/>
        </p:nvSpPr>
        <p:spPr>
          <a:xfrm rot="0">
            <a:off x="1308221" y="5073815"/>
            <a:ext cx="6666043" cy="541268"/>
          </a:xfrm>
          <a:prstGeom prst="rect">
            <a:avLst/>
          </a:prstGeom>
        </p:spPr>
        <p:txBody>
          <a:bodyPr anchor="t" rtlCol="false" tIns="0" lIns="0" bIns="0" rIns="0">
            <a:spAutoFit/>
          </a:bodyPr>
          <a:lstStyle/>
          <a:p>
            <a:pPr algn="l">
              <a:lnSpc>
                <a:spcPts val="4304"/>
              </a:lnSpc>
            </a:pPr>
            <a:r>
              <a:rPr lang="en-US" sz="3105">
                <a:solidFill>
                  <a:srgbClr val="000000"/>
                </a:solidFill>
                <a:latin typeface="Helios"/>
                <a:ea typeface="Helios"/>
                <a:cs typeface="Helios"/>
                <a:sym typeface="Helios"/>
              </a:rPr>
              <a:t>https://sinta.kemdikbud.go.id/journals</a:t>
            </a:r>
          </a:p>
        </p:txBody>
      </p:sp>
      <p:sp>
        <p:nvSpPr>
          <p:cNvPr name="TextBox 9" id="9"/>
          <p:cNvSpPr txBox="true"/>
          <p:nvPr/>
        </p:nvSpPr>
        <p:spPr>
          <a:xfrm rot="0">
            <a:off x="936822" y="5620541"/>
            <a:ext cx="6766893" cy="541268"/>
          </a:xfrm>
          <a:prstGeom prst="rect">
            <a:avLst/>
          </a:prstGeom>
        </p:spPr>
        <p:txBody>
          <a:bodyPr anchor="t" rtlCol="false" tIns="0" lIns="0" bIns="0" rIns="0">
            <a:spAutoFit/>
          </a:bodyPr>
          <a:lstStyle/>
          <a:p>
            <a:pPr algn="l">
              <a:lnSpc>
                <a:spcPts val="4304"/>
              </a:lnSpc>
            </a:pPr>
            <a:r>
              <a:rPr lang="en-US" sz="3105" spc="9">
                <a:solidFill>
                  <a:srgbClr val="000000"/>
                </a:solidFill>
                <a:latin typeface="Helios"/>
                <a:ea typeface="Helios"/>
                <a:cs typeface="Helios"/>
                <a:sym typeface="Helios"/>
              </a:rPr>
              <a:t>2.Penelusuran: Masukkan kata kunci,</a:t>
            </a:r>
          </a:p>
        </p:txBody>
      </p:sp>
      <p:sp>
        <p:nvSpPr>
          <p:cNvPr name="TextBox 10" id="10"/>
          <p:cNvSpPr txBox="true"/>
          <p:nvPr/>
        </p:nvSpPr>
        <p:spPr>
          <a:xfrm rot="0">
            <a:off x="936822" y="6167266"/>
            <a:ext cx="6577822" cy="1087993"/>
          </a:xfrm>
          <a:prstGeom prst="rect">
            <a:avLst/>
          </a:prstGeom>
        </p:spPr>
        <p:txBody>
          <a:bodyPr anchor="t" rtlCol="false" tIns="0" lIns="0" bIns="0" rIns="0">
            <a:spAutoFit/>
          </a:bodyPr>
          <a:lstStyle/>
          <a:p>
            <a:pPr algn="r">
              <a:lnSpc>
                <a:spcPts val="4304"/>
              </a:lnSpc>
            </a:pPr>
            <a:r>
              <a:rPr lang="en-US" sz="3105">
                <a:solidFill>
                  <a:srgbClr val="000000"/>
                </a:solidFill>
                <a:latin typeface="Helios"/>
                <a:ea typeface="Helios"/>
                <a:cs typeface="Helios"/>
                <a:sym typeface="Helios"/>
              </a:rPr>
              <a:t>nama jurnal, atau bidang keilmuan 3.Filter &amp; Analisis: Gunakan kategori</a:t>
            </a:r>
          </a:p>
        </p:txBody>
      </p:sp>
      <p:sp>
        <p:nvSpPr>
          <p:cNvPr name="TextBox 11" id="11"/>
          <p:cNvSpPr txBox="true"/>
          <p:nvPr/>
        </p:nvSpPr>
        <p:spPr>
          <a:xfrm rot="0">
            <a:off x="1308221" y="7260717"/>
            <a:ext cx="6596453" cy="541268"/>
          </a:xfrm>
          <a:prstGeom prst="rect">
            <a:avLst/>
          </a:prstGeom>
        </p:spPr>
        <p:txBody>
          <a:bodyPr anchor="t" rtlCol="false" tIns="0" lIns="0" bIns="0" rIns="0">
            <a:spAutoFit/>
          </a:bodyPr>
          <a:lstStyle/>
          <a:p>
            <a:pPr algn="l">
              <a:lnSpc>
                <a:spcPts val="4304"/>
              </a:lnSpc>
            </a:pPr>
            <a:r>
              <a:rPr lang="en-US" sz="3105">
                <a:solidFill>
                  <a:srgbClr val="000000"/>
                </a:solidFill>
                <a:latin typeface="Helios"/>
                <a:ea typeface="Helios"/>
                <a:cs typeface="Helios"/>
                <a:sym typeface="Helios"/>
              </a:rPr>
              <a:t>Rank and Indexed atau Subject Area</a:t>
            </a:r>
          </a:p>
        </p:txBody>
      </p:sp>
      <p:sp>
        <p:nvSpPr>
          <p:cNvPr name="Freeform 12" id="1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5">
              <a:alphaModFix amt="6999"/>
            </a:blip>
            <a:stretch>
              <a:fillRect l="-110551" t="-597483" r="0" b="0"/>
            </a:stretch>
          </a:blipFill>
        </p:spPr>
      </p:sp>
      <p:sp>
        <p:nvSpPr>
          <p:cNvPr name="Freeform 13" id="1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8"/>
            <a:stretch>
              <a:fillRect l="0" t="0" r="0" b="0"/>
            </a:stretch>
          </a:blipFill>
        </p:spPr>
      </p:sp>
      <p:sp>
        <p:nvSpPr>
          <p:cNvPr name="Freeform 15" id="15"/>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9"/>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3573908" y="-4096368"/>
            <a:ext cx="8000049" cy="6875042"/>
            <a:chOff x="0" y="0"/>
            <a:chExt cx="812800" cy="698500"/>
          </a:xfrm>
        </p:grpSpPr>
        <p:sp>
          <p:nvSpPr>
            <p:cNvPr name="Freeform 4" id="4"/>
            <p:cNvSpPr/>
            <p:nvPr/>
          </p:nvSpPr>
          <p:spPr>
            <a:xfrm flipH="false" flipV="false" rot="0">
              <a:off x="8875" y="0"/>
              <a:ext cx="795049" cy="698500"/>
            </a:xfrm>
            <a:custGeom>
              <a:avLst/>
              <a:gdLst/>
              <a:ahLst/>
              <a:cxnLst/>
              <a:rect r="r" b="b" t="t" l="l"/>
              <a:pathLst>
                <a:path h="698500" w="795049">
                  <a:moveTo>
                    <a:pt x="787378" y="377690"/>
                  </a:moveTo>
                  <a:lnTo>
                    <a:pt x="617272" y="670060"/>
                  </a:lnTo>
                  <a:cubicBezTo>
                    <a:pt x="607027" y="687668"/>
                    <a:pt x="588193" y="698500"/>
                    <a:pt x="567822" y="698500"/>
                  </a:cubicBezTo>
                  <a:lnTo>
                    <a:pt x="227228" y="698500"/>
                  </a:lnTo>
                  <a:cubicBezTo>
                    <a:pt x="206857" y="698500"/>
                    <a:pt x="188023" y="687668"/>
                    <a:pt x="177778" y="670060"/>
                  </a:cubicBezTo>
                  <a:lnTo>
                    <a:pt x="7672" y="377690"/>
                  </a:lnTo>
                  <a:cubicBezTo>
                    <a:pt x="-2557" y="360109"/>
                    <a:pt x="-2557" y="338391"/>
                    <a:pt x="7672" y="320810"/>
                  </a:cubicBezTo>
                  <a:lnTo>
                    <a:pt x="177778" y="28440"/>
                  </a:lnTo>
                  <a:cubicBezTo>
                    <a:pt x="188023" y="10832"/>
                    <a:pt x="206857" y="0"/>
                    <a:pt x="227228" y="0"/>
                  </a:cubicBezTo>
                  <a:lnTo>
                    <a:pt x="567822" y="0"/>
                  </a:lnTo>
                  <a:cubicBezTo>
                    <a:pt x="588193" y="0"/>
                    <a:pt x="607027" y="10832"/>
                    <a:pt x="617272" y="28440"/>
                  </a:cubicBezTo>
                  <a:lnTo>
                    <a:pt x="787378" y="320810"/>
                  </a:lnTo>
                  <a:cubicBezTo>
                    <a:pt x="797607" y="338391"/>
                    <a:pt x="797607" y="360109"/>
                    <a:pt x="787378" y="377690"/>
                  </a:cubicBezTo>
                  <a:close/>
                </a:path>
              </a:pathLst>
            </a:custGeom>
            <a:solidFill>
              <a:srgbClr val="243B55"/>
            </a:solidFill>
            <a:ln cap="rnd">
              <a:noFill/>
              <a:prstDash val="solid"/>
              <a:round/>
            </a:ln>
          </p:spPr>
        </p:sp>
        <p:sp>
          <p:nvSpPr>
            <p:cNvPr name="TextBox 5" id="5"/>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6" id="6"/>
          <p:cNvGrpSpPr/>
          <p:nvPr/>
        </p:nvGrpSpPr>
        <p:grpSpPr>
          <a:xfrm rot="0">
            <a:off x="-4931289" y="7527527"/>
            <a:ext cx="8000049" cy="6875042"/>
            <a:chOff x="0" y="0"/>
            <a:chExt cx="812800" cy="698500"/>
          </a:xfrm>
        </p:grpSpPr>
        <p:sp>
          <p:nvSpPr>
            <p:cNvPr name="Freeform 7" id="7"/>
            <p:cNvSpPr/>
            <p:nvPr/>
          </p:nvSpPr>
          <p:spPr>
            <a:xfrm flipH="false" flipV="false" rot="0">
              <a:off x="8875" y="0"/>
              <a:ext cx="795049" cy="698500"/>
            </a:xfrm>
            <a:custGeom>
              <a:avLst/>
              <a:gdLst/>
              <a:ahLst/>
              <a:cxnLst/>
              <a:rect r="r" b="b" t="t" l="l"/>
              <a:pathLst>
                <a:path h="698500" w="795049">
                  <a:moveTo>
                    <a:pt x="787378" y="377690"/>
                  </a:moveTo>
                  <a:lnTo>
                    <a:pt x="617272" y="670060"/>
                  </a:lnTo>
                  <a:cubicBezTo>
                    <a:pt x="607027" y="687668"/>
                    <a:pt x="588193" y="698500"/>
                    <a:pt x="567822" y="698500"/>
                  </a:cubicBezTo>
                  <a:lnTo>
                    <a:pt x="227228" y="698500"/>
                  </a:lnTo>
                  <a:cubicBezTo>
                    <a:pt x="206857" y="698500"/>
                    <a:pt x="188023" y="687668"/>
                    <a:pt x="177778" y="670060"/>
                  </a:cubicBezTo>
                  <a:lnTo>
                    <a:pt x="7672" y="377690"/>
                  </a:lnTo>
                  <a:cubicBezTo>
                    <a:pt x="-2557" y="360109"/>
                    <a:pt x="-2557" y="338391"/>
                    <a:pt x="7672" y="320810"/>
                  </a:cubicBezTo>
                  <a:lnTo>
                    <a:pt x="177778" y="28440"/>
                  </a:lnTo>
                  <a:cubicBezTo>
                    <a:pt x="188023" y="10832"/>
                    <a:pt x="206857" y="0"/>
                    <a:pt x="227228" y="0"/>
                  </a:cubicBezTo>
                  <a:lnTo>
                    <a:pt x="567822" y="0"/>
                  </a:lnTo>
                  <a:cubicBezTo>
                    <a:pt x="588193" y="0"/>
                    <a:pt x="607027" y="10832"/>
                    <a:pt x="617272" y="28440"/>
                  </a:cubicBezTo>
                  <a:lnTo>
                    <a:pt x="787378" y="320810"/>
                  </a:lnTo>
                  <a:cubicBezTo>
                    <a:pt x="797607" y="338391"/>
                    <a:pt x="797607" y="360109"/>
                    <a:pt x="787378" y="377690"/>
                  </a:cubicBezTo>
                  <a:close/>
                </a:path>
              </a:pathLst>
            </a:custGeom>
            <a:solidFill>
              <a:srgbClr val="416BD0"/>
            </a:solidFill>
            <a:ln cap="rnd">
              <a:noFill/>
              <a:prstDash val="solid"/>
              <a:round/>
            </a:ln>
          </p:spPr>
        </p:sp>
        <p:sp>
          <p:nvSpPr>
            <p:cNvPr name="TextBox 8" id="8"/>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9" id="9"/>
          <p:cNvGrpSpPr/>
          <p:nvPr/>
        </p:nvGrpSpPr>
        <p:grpSpPr>
          <a:xfrm rot="0">
            <a:off x="-1789835" y="8417453"/>
            <a:ext cx="3297214" cy="2833543"/>
            <a:chOff x="0" y="0"/>
            <a:chExt cx="812800" cy="698500"/>
          </a:xfrm>
        </p:grpSpPr>
        <p:sp>
          <p:nvSpPr>
            <p:cNvPr name="Freeform 10" id="10"/>
            <p:cNvSpPr/>
            <p:nvPr/>
          </p:nvSpPr>
          <p:spPr>
            <a:xfrm flipH="false" flipV="false" rot="0">
              <a:off x="5700" y="0"/>
              <a:ext cx="801400" cy="698500"/>
            </a:xfrm>
            <a:custGeom>
              <a:avLst/>
              <a:gdLst/>
              <a:ahLst/>
              <a:cxnLst/>
              <a:rect r="r" b="b" t="t" l="l"/>
              <a:pathLst>
                <a:path h="698500" w="801400">
                  <a:moveTo>
                    <a:pt x="796473" y="367516"/>
                  </a:moveTo>
                  <a:lnTo>
                    <a:pt x="614527" y="680234"/>
                  </a:lnTo>
                  <a:cubicBezTo>
                    <a:pt x="607948" y="691543"/>
                    <a:pt x="595851" y="698500"/>
                    <a:pt x="582768" y="698500"/>
                  </a:cubicBezTo>
                  <a:lnTo>
                    <a:pt x="218632" y="698500"/>
                  </a:lnTo>
                  <a:cubicBezTo>
                    <a:pt x="205549" y="698500"/>
                    <a:pt x="193452" y="691543"/>
                    <a:pt x="186873" y="680234"/>
                  </a:cubicBezTo>
                  <a:lnTo>
                    <a:pt x="4927" y="367516"/>
                  </a:lnTo>
                  <a:cubicBezTo>
                    <a:pt x="-1642" y="356225"/>
                    <a:pt x="-1642" y="342275"/>
                    <a:pt x="4927" y="330984"/>
                  </a:cubicBezTo>
                  <a:lnTo>
                    <a:pt x="186873" y="18266"/>
                  </a:lnTo>
                  <a:cubicBezTo>
                    <a:pt x="193452" y="6957"/>
                    <a:pt x="205549" y="0"/>
                    <a:pt x="218632" y="0"/>
                  </a:cubicBezTo>
                  <a:lnTo>
                    <a:pt x="582768" y="0"/>
                  </a:lnTo>
                  <a:cubicBezTo>
                    <a:pt x="595851" y="0"/>
                    <a:pt x="607948" y="6957"/>
                    <a:pt x="614527" y="18266"/>
                  </a:cubicBezTo>
                  <a:lnTo>
                    <a:pt x="796473" y="330984"/>
                  </a:lnTo>
                  <a:cubicBezTo>
                    <a:pt x="803042" y="342275"/>
                    <a:pt x="803042" y="356225"/>
                    <a:pt x="796473" y="367516"/>
                  </a:cubicBezTo>
                  <a:close/>
                </a:path>
              </a:pathLst>
            </a:custGeom>
            <a:solidFill>
              <a:srgbClr val="000000">
                <a:alpha val="0"/>
              </a:srgbClr>
            </a:solidFill>
            <a:ln w="28575" cap="sq">
              <a:gradFill>
                <a:gsLst>
                  <a:gs pos="0">
                    <a:srgbClr val="FFFFFF">
                      <a:alpha val="100000"/>
                    </a:srgbClr>
                  </a:gs>
                  <a:gs pos="100000">
                    <a:srgbClr val="FFFFFF">
                      <a:alpha val="0"/>
                    </a:srgbClr>
                  </a:gs>
                </a:gsLst>
                <a:lin ang="5400000"/>
              </a:gradFill>
              <a:prstDash val="solid"/>
              <a:miter/>
            </a:ln>
          </p:spPr>
        </p:sp>
        <p:sp>
          <p:nvSpPr>
            <p:cNvPr name="TextBox 11" id="11"/>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2" id="12"/>
          <p:cNvGrpSpPr/>
          <p:nvPr/>
        </p:nvGrpSpPr>
        <p:grpSpPr>
          <a:xfrm rot="0">
            <a:off x="15925325" y="-228279"/>
            <a:ext cx="3297214" cy="2833543"/>
            <a:chOff x="0" y="0"/>
            <a:chExt cx="812800" cy="698500"/>
          </a:xfrm>
        </p:grpSpPr>
        <p:sp>
          <p:nvSpPr>
            <p:cNvPr name="Freeform 13" id="13"/>
            <p:cNvSpPr/>
            <p:nvPr/>
          </p:nvSpPr>
          <p:spPr>
            <a:xfrm flipH="false" flipV="false" rot="0">
              <a:off x="5700" y="0"/>
              <a:ext cx="801400" cy="698500"/>
            </a:xfrm>
            <a:custGeom>
              <a:avLst/>
              <a:gdLst/>
              <a:ahLst/>
              <a:cxnLst/>
              <a:rect r="r" b="b" t="t" l="l"/>
              <a:pathLst>
                <a:path h="698500" w="801400">
                  <a:moveTo>
                    <a:pt x="796473" y="367516"/>
                  </a:moveTo>
                  <a:lnTo>
                    <a:pt x="614527" y="680234"/>
                  </a:lnTo>
                  <a:cubicBezTo>
                    <a:pt x="607948" y="691543"/>
                    <a:pt x="595851" y="698500"/>
                    <a:pt x="582768" y="698500"/>
                  </a:cubicBezTo>
                  <a:lnTo>
                    <a:pt x="218632" y="698500"/>
                  </a:lnTo>
                  <a:cubicBezTo>
                    <a:pt x="205549" y="698500"/>
                    <a:pt x="193452" y="691543"/>
                    <a:pt x="186873" y="680234"/>
                  </a:cubicBezTo>
                  <a:lnTo>
                    <a:pt x="4927" y="367516"/>
                  </a:lnTo>
                  <a:cubicBezTo>
                    <a:pt x="-1642" y="356225"/>
                    <a:pt x="-1642" y="342275"/>
                    <a:pt x="4927" y="330984"/>
                  </a:cubicBezTo>
                  <a:lnTo>
                    <a:pt x="186873" y="18266"/>
                  </a:lnTo>
                  <a:cubicBezTo>
                    <a:pt x="193452" y="6957"/>
                    <a:pt x="205549" y="0"/>
                    <a:pt x="218632" y="0"/>
                  </a:cubicBezTo>
                  <a:lnTo>
                    <a:pt x="582768" y="0"/>
                  </a:lnTo>
                  <a:cubicBezTo>
                    <a:pt x="595851" y="0"/>
                    <a:pt x="607948" y="6957"/>
                    <a:pt x="614527" y="18266"/>
                  </a:cubicBezTo>
                  <a:lnTo>
                    <a:pt x="796473" y="330984"/>
                  </a:lnTo>
                  <a:cubicBezTo>
                    <a:pt x="803042" y="342275"/>
                    <a:pt x="803042" y="356225"/>
                    <a:pt x="796473" y="367516"/>
                  </a:cubicBezTo>
                  <a:close/>
                </a:path>
              </a:pathLst>
            </a:custGeom>
            <a:solidFill>
              <a:srgbClr val="000000">
                <a:alpha val="0"/>
              </a:srgbClr>
            </a:solidFill>
            <a:ln w="28575" cap="sq">
              <a:gradFill>
                <a:gsLst>
                  <a:gs pos="0">
                    <a:srgbClr val="FFFFFF">
                      <a:alpha val="100000"/>
                    </a:srgbClr>
                  </a:gs>
                  <a:gs pos="100000">
                    <a:srgbClr val="FFFFFF">
                      <a:alpha val="0"/>
                    </a:srgbClr>
                  </a:gs>
                </a:gsLst>
                <a:lin ang="5400000"/>
              </a:gra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5" id="15"/>
          <p:cNvSpPr/>
          <p:nvPr/>
        </p:nvSpPr>
        <p:spPr>
          <a:xfrm flipH="false" flipV="false" rot="0">
            <a:off x="-430356" y="9947191"/>
            <a:ext cx="4667105" cy="769947"/>
          </a:xfrm>
          <a:custGeom>
            <a:avLst/>
            <a:gdLst/>
            <a:ahLst/>
            <a:cxnLst/>
            <a:rect r="r" b="b" t="t" l="l"/>
            <a:pathLst>
              <a:path h="769947" w="4667105">
                <a:moveTo>
                  <a:pt x="0" y="0"/>
                </a:moveTo>
                <a:lnTo>
                  <a:pt x="4667105" y="0"/>
                </a:lnTo>
                <a:lnTo>
                  <a:pt x="4667105" y="769947"/>
                </a:lnTo>
                <a:lnTo>
                  <a:pt x="0" y="769947"/>
                </a:lnTo>
                <a:lnTo>
                  <a:pt x="0" y="0"/>
                </a:lnTo>
                <a:close/>
              </a:path>
            </a:pathLst>
          </a:custGeom>
          <a:blipFill>
            <a:blip r:embed="rId3">
              <a:extLst>
                <a:ext uri="{96DAC541-7B7A-43D3-8B79-37D633B846F1}">
                  <asvg:svgBlip xmlns:asvg="http://schemas.microsoft.com/office/drawing/2016/SVG/main" r:embed="rId4"/>
                </a:ext>
              </a:extLst>
            </a:blip>
            <a:stretch>
              <a:fillRect l="0" t="-376334" r="0" b="-107851"/>
            </a:stretch>
          </a:blipFill>
        </p:spPr>
      </p:sp>
      <p:grpSp>
        <p:nvGrpSpPr>
          <p:cNvPr name="Group 16" id="16"/>
          <p:cNvGrpSpPr/>
          <p:nvPr/>
        </p:nvGrpSpPr>
        <p:grpSpPr>
          <a:xfrm rot="0">
            <a:off x="15940761" y="8501542"/>
            <a:ext cx="3389686" cy="2665365"/>
            <a:chOff x="0" y="0"/>
            <a:chExt cx="696717" cy="547840"/>
          </a:xfrm>
        </p:grpSpPr>
        <p:sp>
          <p:nvSpPr>
            <p:cNvPr name="Freeform 17" id="17"/>
            <p:cNvSpPr/>
            <p:nvPr/>
          </p:nvSpPr>
          <p:spPr>
            <a:xfrm flipH="false" flipV="false" rot="0">
              <a:off x="11320" y="0"/>
              <a:ext cx="674077" cy="547840"/>
            </a:xfrm>
            <a:custGeom>
              <a:avLst/>
              <a:gdLst/>
              <a:ahLst/>
              <a:cxnLst/>
              <a:rect r="r" b="b" t="t" l="l"/>
              <a:pathLst>
                <a:path h="547840" w="674077">
                  <a:moveTo>
                    <a:pt x="664985" y="301435"/>
                  </a:moveTo>
                  <a:lnTo>
                    <a:pt x="502608" y="520325"/>
                  </a:lnTo>
                  <a:cubicBezTo>
                    <a:pt x="489768" y="537634"/>
                    <a:pt x="469489" y="547840"/>
                    <a:pt x="447937" y="547840"/>
                  </a:cubicBezTo>
                  <a:lnTo>
                    <a:pt x="226139" y="547840"/>
                  </a:lnTo>
                  <a:cubicBezTo>
                    <a:pt x="204588" y="547840"/>
                    <a:pt x="184309" y="537634"/>
                    <a:pt x="171469" y="520325"/>
                  </a:cubicBezTo>
                  <a:lnTo>
                    <a:pt x="9091" y="301435"/>
                  </a:lnTo>
                  <a:cubicBezTo>
                    <a:pt x="-3031" y="285094"/>
                    <a:pt x="-3031" y="262745"/>
                    <a:pt x="9091" y="246405"/>
                  </a:cubicBezTo>
                  <a:lnTo>
                    <a:pt x="171469" y="27515"/>
                  </a:lnTo>
                  <a:cubicBezTo>
                    <a:pt x="184309" y="10206"/>
                    <a:pt x="204588" y="0"/>
                    <a:pt x="226139" y="0"/>
                  </a:cubicBezTo>
                  <a:lnTo>
                    <a:pt x="447937" y="0"/>
                  </a:lnTo>
                  <a:cubicBezTo>
                    <a:pt x="469489" y="0"/>
                    <a:pt x="489768" y="10206"/>
                    <a:pt x="502608" y="27515"/>
                  </a:cubicBezTo>
                  <a:lnTo>
                    <a:pt x="664985" y="246405"/>
                  </a:lnTo>
                  <a:cubicBezTo>
                    <a:pt x="677107" y="262745"/>
                    <a:pt x="677107" y="285094"/>
                    <a:pt x="664985" y="301435"/>
                  </a:cubicBezTo>
                  <a:close/>
                </a:path>
              </a:pathLst>
            </a:custGeom>
            <a:solidFill>
              <a:srgbClr val="243B55">
                <a:alpha val="4706"/>
              </a:srgbClr>
            </a:solidFill>
          </p:spPr>
        </p:sp>
        <p:sp>
          <p:nvSpPr>
            <p:cNvPr name="TextBox 18" id="18"/>
            <p:cNvSpPr txBox="true"/>
            <p:nvPr/>
          </p:nvSpPr>
          <p:spPr>
            <a:xfrm>
              <a:off x="114300" y="-47625"/>
              <a:ext cx="468117" cy="595465"/>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2104488" y="-2010197"/>
            <a:ext cx="3859024" cy="3342880"/>
          </a:xfrm>
          <a:custGeom>
            <a:avLst/>
            <a:gdLst/>
            <a:ahLst/>
            <a:cxnLst/>
            <a:rect r="r" b="b" t="t" l="l"/>
            <a:pathLst>
              <a:path h="3342880" w="3859024">
                <a:moveTo>
                  <a:pt x="0" y="0"/>
                </a:moveTo>
                <a:lnTo>
                  <a:pt x="3859024" y="0"/>
                </a:lnTo>
                <a:lnTo>
                  <a:pt x="3859024" y="3342880"/>
                </a:lnTo>
                <a:lnTo>
                  <a:pt x="0" y="3342880"/>
                </a:lnTo>
                <a:lnTo>
                  <a:pt x="0" y="0"/>
                </a:lnTo>
                <a:close/>
              </a:path>
            </a:pathLst>
          </a:custGeom>
          <a:blipFill>
            <a:blip r:embed="rId5">
              <a:alphaModFix amt="5000"/>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17892798" y="-267749"/>
            <a:ext cx="790404" cy="535499"/>
          </a:xfrm>
          <a:custGeom>
            <a:avLst/>
            <a:gdLst/>
            <a:ahLst/>
            <a:cxnLst/>
            <a:rect r="r" b="b" t="t" l="l"/>
            <a:pathLst>
              <a:path h="535499" w="790404">
                <a:moveTo>
                  <a:pt x="0" y="0"/>
                </a:moveTo>
                <a:lnTo>
                  <a:pt x="790404" y="0"/>
                </a:lnTo>
                <a:lnTo>
                  <a:pt x="790404" y="535498"/>
                </a:lnTo>
                <a:lnTo>
                  <a:pt x="0" y="5354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true" rot="-10800000">
            <a:off x="16553467" y="9975766"/>
            <a:ext cx="2164275" cy="1111896"/>
          </a:xfrm>
          <a:custGeom>
            <a:avLst/>
            <a:gdLst/>
            <a:ahLst/>
            <a:cxnLst/>
            <a:rect r="r" b="b" t="t" l="l"/>
            <a:pathLst>
              <a:path h="1111896" w="2164275">
                <a:moveTo>
                  <a:pt x="0" y="1111896"/>
                </a:moveTo>
                <a:lnTo>
                  <a:pt x="2164275" y="1111896"/>
                </a:lnTo>
                <a:lnTo>
                  <a:pt x="2164275" y="0"/>
                </a:lnTo>
                <a:lnTo>
                  <a:pt x="0" y="0"/>
                </a:lnTo>
                <a:lnTo>
                  <a:pt x="0" y="1111896"/>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false" rot="0">
            <a:off x="16264716" y="2605264"/>
            <a:ext cx="5809337" cy="537986"/>
          </a:xfrm>
          <a:custGeom>
            <a:avLst/>
            <a:gdLst/>
            <a:ahLst/>
            <a:cxnLst/>
            <a:rect r="r" b="b" t="t" l="l"/>
            <a:pathLst>
              <a:path h="537986" w="5809337">
                <a:moveTo>
                  <a:pt x="0" y="0"/>
                </a:moveTo>
                <a:lnTo>
                  <a:pt x="5809337" y="0"/>
                </a:lnTo>
                <a:lnTo>
                  <a:pt x="5809337" y="537986"/>
                </a:lnTo>
                <a:lnTo>
                  <a:pt x="0" y="537986"/>
                </a:lnTo>
                <a:lnTo>
                  <a:pt x="0" y="0"/>
                </a:lnTo>
                <a:close/>
              </a:path>
            </a:pathLst>
          </a:custGeom>
          <a:blipFill>
            <a:blip r:embed="rId11">
              <a:extLst>
                <a:ext uri="{96DAC541-7B7A-43D3-8B79-37D633B846F1}">
                  <asvg:svgBlip xmlns:asvg="http://schemas.microsoft.com/office/drawing/2016/SVG/main" r:embed="rId12"/>
                </a:ext>
              </a:extLst>
            </a:blip>
            <a:stretch>
              <a:fillRect l="0" t="-434569" r="0" b="-361689"/>
            </a:stretch>
          </a:blipFill>
        </p:spPr>
      </p:sp>
      <p:sp>
        <p:nvSpPr>
          <p:cNvPr name="Freeform 23" id="23"/>
          <p:cNvSpPr/>
          <p:nvPr/>
        </p:nvSpPr>
        <p:spPr>
          <a:xfrm flipH="false" flipV="false" rot="0">
            <a:off x="7375823" y="3389955"/>
            <a:ext cx="9503392" cy="5868345"/>
          </a:xfrm>
          <a:custGeom>
            <a:avLst/>
            <a:gdLst/>
            <a:ahLst/>
            <a:cxnLst/>
            <a:rect r="r" b="b" t="t" l="l"/>
            <a:pathLst>
              <a:path h="5868345" w="9503392">
                <a:moveTo>
                  <a:pt x="0" y="0"/>
                </a:moveTo>
                <a:lnTo>
                  <a:pt x="9503393" y="0"/>
                </a:lnTo>
                <a:lnTo>
                  <a:pt x="9503393" y="5868345"/>
                </a:lnTo>
                <a:lnTo>
                  <a:pt x="0" y="5868345"/>
                </a:lnTo>
                <a:lnTo>
                  <a:pt x="0" y="0"/>
                </a:lnTo>
                <a:close/>
              </a:path>
            </a:pathLst>
          </a:custGeom>
          <a:blipFill>
            <a:blip r:embed="rId13"/>
            <a:stretch>
              <a:fillRect l="0" t="0" r="0" b="0"/>
            </a:stretch>
          </a:blipFill>
        </p:spPr>
      </p:sp>
      <p:sp>
        <p:nvSpPr>
          <p:cNvPr name="TextBox 24" id="24"/>
          <p:cNvSpPr txBox="true"/>
          <p:nvPr/>
        </p:nvSpPr>
        <p:spPr>
          <a:xfrm rot="0">
            <a:off x="1656335" y="4018710"/>
            <a:ext cx="4495517" cy="1430215"/>
          </a:xfrm>
          <a:prstGeom prst="rect">
            <a:avLst/>
          </a:prstGeom>
        </p:spPr>
        <p:txBody>
          <a:bodyPr anchor="t" rtlCol="false" tIns="0" lIns="0" bIns="0" rIns="0">
            <a:spAutoFit/>
          </a:bodyPr>
          <a:lstStyle/>
          <a:p>
            <a:pPr algn="l">
              <a:lnSpc>
                <a:spcPts val="11262"/>
              </a:lnSpc>
            </a:pPr>
            <a:r>
              <a:rPr lang="en-US" sz="9385" b="true">
                <a:solidFill>
                  <a:srgbClr val="243B55"/>
                </a:solidFill>
                <a:latin typeface="Montserrat Bold"/>
                <a:ea typeface="Montserrat Bold"/>
                <a:cs typeface="Montserrat Bold"/>
                <a:sym typeface="Montserrat Bold"/>
              </a:rPr>
              <a:t>SITASI</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TextBox 8" id="8"/>
          <p:cNvSpPr txBox="true"/>
          <p:nvPr/>
        </p:nvSpPr>
        <p:spPr>
          <a:xfrm rot="0">
            <a:off x="536461" y="1886993"/>
            <a:ext cx="8133026"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Ruang Lingkup Kelas Literasi :</a:t>
            </a:r>
          </a:p>
        </p:txBody>
      </p:sp>
      <p:sp>
        <p:nvSpPr>
          <p:cNvPr name="Freeform 9" id="9"/>
          <p:cNvSpPr/>
          <p:nvPr/>
        </p:nvSpPr>
        <p:spPr>
          <a:xfrm flipH="false" flipV="false" rot="0">
            <a:off x="2250549" y="3749874"/>
            <a:ext cx="13786901" cy="5195245"/>
          </a:xfrm>
          <a:custGeom>
            <a:avLst/>
            <a:gdLst/>
            <a:ahLst/>
            <a:cxnLst/>
            <a:rect r="r" b="b" t="t" l="l"/>
            <a:pathLst>
              <a:path h="5195245" w="13786901">
                <a:moveTo>
                  <a:pt x="0" y="0"/>
                </a:moveTo>
                <a:lnTo>
                  <a:pt x="13786902" y="0"/>
                </a:lnTo>
                <a:lnTo>
                  <a:pt x="13786902" y="5195245"/>
                </a:lnTo>
                <a:lnTo>
                  <a:pt x="0" y="51952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w="257175" cap="sq">
            <a:solidFill>
              <a:srgbClr val="0F4984"/>
            </a:solidFill>
            <a:prstDash val="solid"/>
            <a:miter/>
          </a:ln>
        </p:spPr>
      </p:sp>
      <p:sp>
        <p:nvSpPr>
          <p:cNvPr name="TextBox 10" id="10"/>
          <p:cNvSpPr txBox="true"/>
          <p:nvPr/>
        </p:nvSpPr>
        <p:spPr>
          <a:xfrm rot="0">
            <a:off x="2750297" y="5389531"/>
            <a:ext cx="12787405" cy="1101286"/>
          </a:xfrm>
          <a:prstGeom prst="rect">
            <a:avLst/>
          </a:prstGeom>
        </p:spPr>
        <p:txBody>
          <a:bodyPr anchor="t" rtlCol="false" tIns="0" lIns="0" bIns="0" rIns="0">
            <a:spAutoFit/>
          </a:bodyPr>
          <a:lstStyle/>
          <a:p>
            <a:pPr algn="ctr">
              <a:lnSpc>
                <a:spcPts val="4395"/>
              </a:lnSpc>
            </a:pPr>
            <a:r>
              <a:rPr lang="en-US" b="true" sz="3103">
                <a:solidFill>
                  <a:srgbClr val="000000"/>
                </a:solidFill>
                <a:latin typeface="Helios Bold"/>
                <a:ea typeface="Helios Bold"/>
                <a:cs typeface="Helios Bold"/>
                <a:sym typeface="Helios Bold"/>
              </a:rPr>
              <a:t>A "citation" is the way you tell your readers that certain material in your work came from another source.</a:t>
            </a:r>
          </a:p>
        </p:txBody>
      </p:sp>
      <p:sp>
        <p:nvSpPr>
          <p:cNvPr name="TextBox 11" id="11"/>
          <p:cNvSpPr txBox="true"/>
          <p:nvPr/>
        </p:nvSpPr>
        <p:spPr>
          <a:xfrm rot="0">
            <a:off x="5749137" y="6730170"/>
            <a:ext cx="6669718" cy="867098"/>
          </a:xfrm>
          <a:prstGeom prst="rect">
            <a:avLst/>
          </a:prstGeom>
        </p:spPr>
        <p:txBody>
          <a:bodyPr anchor="t" rtlCol="false" tIns="0" lIns="0" bIns="0" rIns="0">
            <a:spAutoFit/>
          </a:bodyPr>
          <a:lstStyle/>
          <a:p>
            <a:pPr algn="l">
              <a:lnSpc>
                <a:spcPts val="7759"/>
              </a:lnSpc>
            </a:pPr>
            <a:r>
              <a:rPr lang="en-US" b="true" sz="3103">
                <a:solidFill>
                  <a:srgbClr val="000000"/>
                </a:solidFill>
                <a:latin typeface="Helios Bold"/>
                <a:ea typeface="Helios Bold"/>
                <a:cs typeface="Helios Bold"/>
                <a:sym typeface="Helios Bold"/>
              </a:rPr>
              <a:t>sumber: http://www.plagiarism.org</a:t>
            </a:r>
          </a:p>
        </p:txBody>
      </p:sp>
      <p:sp>
        <p:nvSpPr>
          <p:cNvPr name="TextBox 12" id="12"/>
          <p:cNvSpPr txBox="true"/>
          <p:nvPr/>
        </p:nvSpPr>
        <p:spPr>
          <a:xfrm rot="0">
            <a:off x="744468" y="2662795"/>
            <a:ext cx="4872942" cy="925154"/>
          </a:xfrm>
          <a:prstGeom prst="rect">
            <a:avLst/>
          </a:prstGeom>
        </p:spPr>
        <p:txBody>
          <a:bodyPr anchor="t" rtlCol="false" tIns="0" lIns="0" bIns="0" rIns="0">
            <a:spAutoFit/>
          </a:bodyPr>
          <a:lstStyle/>
          <a:p>
            <a:pPr algn="l">
              <a:lnSpc>
                <a:spcPts val="7306"/>
              </a:lnSpc>
            </a:pPr>
            <a:r>
              <a:rPr lang="en-US" b="true" sz="5218">
                <a:solidFill>
                  <a:srgbClr val="0F4984"/>
                </a:solidFill>
                <a:latin typeface="Helios Bold"/>
                <a:ea typeface="Helios Bold"/>
                <a:cs typeface="Helios Bold"/>
                <a:sym typeface="Helios Bold"/>
              </a:rPr>
              <a:t>Sitasi / Kutipan</a:t>
            </a:r>
          </a:p>
        </p:txBody>
      </p:sp>
      <p:sp>
        <p:nvSpPr>
          <p:cNvPr name="Freeform 13" id="13"/>
          <p:cNvSpPr/>
          <p:nvPr/>
        </p:nvSpPr>
        <p:spPr>
          <a:xfrm flipH="false" flipV="false" rot="0">
            <a:off x="14043734" y="-92534"/>
            <a:ext cx="5809337" cy="537986"/>
          </a:xfrm>
          <a:custGeom>
            <a:avLst/>
            <a:gdLst/>
            <a:ahLst/>
            <a:cxnLst/>
            <a:rect r="r" b="b" t="t" l="l"/>
            <a:pathLst>
              <a:path h="537986" w="5809337">
                <a:moveTo>
                  <a:pt x="0" y="0"/>
                </a:moveTo>
                <a:lnTo>
                  <a:pt x="5809337" y="0"/>
                </a:lnTo>
                <a:lnTo>
                  <a:pt x="5809337" y="537986"/>
                </a:lnTo>
                <a:lnTo>
                  <a:pt x="0" y="537986"/>
                </a:lnTo>
                <a:lnTo>
                  <a:pt x="0" y="0"/>
                </a:lnTo>
                <a:close/>
              </a:path>
            </a:pathLst>
          </a:custGeom>
          <a:blipFill>
            <a:blip r:embed="rId11">
              <a:extLst>
                <a:ext uri="{96DAC541-7B7A-43D3-8B79-37D633B846F1}">
                  <asvg:svgBlip xmlns:asvg="http://schemas.microsoft.com/office/drawing/2016/SVG/main" r:embed="rId12"/>
                </a:ext>
              </a:extLst>
            </a:blip>
            <a:stretch>
              <a:fillRect l="0" t="-434569" r="0" b="-361689"/>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TextBox 8" id="8"/>
          <p:cNvSpPr txBox="true"/>
          <p:nvPr/>
        </p:nvSpPr>
        <p:spPr>
          <a:xfrm rot="0">
            <a:off x="6324781" y="1255738"/>
            <a:ext cx="5638438"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PENTINGNYA SITASI</a:t>
            </a:r>
          </a:p>
        </p:txBody>
      </p:sp>
      <p:grpSp>
        <p:nvGrpSpPr>
          <p:cNvPr name="Group 9" id="9"/>
          <p:cNvGrpSpPr>
            <a:grpSpLocks noChangeAspect="true"/>
          </p:cNvGrpSpPr>
          <p:nvPr/>
        </p:nvGrpSpPr>
        <p:grpSpPr>
          <a:xfrm rot="0">
            <a:off x="1253195" y="2910067"/>
            <a:ext cx="152400" cy="152400"/>
            <a:chOff x="0" y="0"/>
            <a:chExt cx="152400" cy="152400"/>
          </a:xfrm>
        </p:grpSpPr>
        <p:sp>
          <p:nvSpPr>
            <p:cNvPr name="Freeform 10" id="10"/>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1" id="11"/>
          <p:cNvGrpSpPr>
            <a:grpSpLocks noChangeAspect="true"/>
          </p:cNvGrpSpPr>
          <p:nvPr/>
        </p:nvGrpSpPr>
        <p:grpSpPr>
          <a:xfrm rot="0">
            <a:off x="1253195" y="4224517"/>
            <a:ext cx="152400" cy="152400"/>
            <a:chOff x="0" y="0"/>
            <a:chExt cx="152400" cy="152400"/>
          </a:xfrm>
        </p:grpSpPr>
        <p:sp>
          <p:nvSpPr>
            <p:cNvPr name="Freeform 12" id="12"/>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3" id="13"/>
          <p:cNvGrpSpPr>
            <a:grpSpLocks noChangeAspect="true"/>
          </p:cNvGrpSpPr>
          <p:nvPr/>
        </p:nvGrpSpPr>
        <p:grpSpPr>
          <a:xfrm rot="0">
            <a:off x="1253195" y="4881742"/>
            <a:ext cx="152400" cy="152400"/>
            <a:chOff x="0" y="0"/>
            <a:chExt cx="152400" cy="152400"/>
          </a:xfrm>
        </p:grpSpPr>
        <p:sp>
          <p:nvSpPr>
            <p:cNvPr name="Freeform 14" id="14"/>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5" id="15"/>
          <p:cNvGrpSpPr>
            <a:grpSpLocks noChangeAspect="true"/>
          </p:cNvGrpSpPr>
          <p:nvPr/>
        </p:nvGrpSpPr>
        <p:grpSpPr>
          <a:xfrm rot="0">
            <a:off x="1253195" y="6196192"/>
            <a:ext cx="152400" cy="152400"/>
            <a:chOff x="0" y="0"/>
            <a:chExt cx="152400" cy="152400"/>
          </a:xfrm>
        </p:grpSpPr>
        <p:sp>
          <p:nvSpPr>
            <p:cNvPr name="Freeform 16" id="16"/>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7" id="17"/>
          <p:cNvGrpSpPr>
            <a:grpSpLocks noChangeAspect="true"/>
          </p:cNvGrpSpPr>
          <p:nvPr/>
        </p:nvGrpSpPr>
        <p:grpSpPr>
          <a:xfrm rot="0">
            <a:off x="1253195" y="7510642"/>
            <a:ext cx="152400" cy="152400"/>
            <a:chOff x="0" y="0"/>
            <a:chExt cx="152400" cy="152400"/>
          </a:xfrm>
        </p:grpSpPr>
        <p:sp>
          <p:nvSpPr>
            <p:cNvPr name="Freeform 18" id="18"/>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9" id="19"/>
          <p:cNvGrpSpPr>
            <a:grpSpLocks noChangeAspect="true"/>
          </p:cNvGrpSpPr>
          <p:nvPr/>
        </p:nvGrpSpPr>
        <p:grpSpPr>
          <a:xfrm rot="0">
            <a:off x="1253195" y="8825092"/>
            <a:ext cx="152400" cy="152400"/>
            <a:chOff x="0" y="0"/>
            <a:chExt cx="152400" cy="152400"/>
          </a:xfrm>
        </p:grpSpPr>
        <p:sp>
          <p:nvSpPr>
            <p:cNvPr name="Freeform 20" id="20"/>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sp>
        <p:nvSpPr>
          <p:cNvPr name="TextBox 21" id="21"/>
          <p:cNvSpPr txBox="true"/>
          <p:nvPr/>
        </p:nvSpPr>
        <p:spPr>
          <a:xfrm rot="0">
            <a:off x="1628832" y="2636738"/>
            <a:ext cx="15630468" cy="6560487"/>
          </a:xfrm>
          <a:prstGeom prst="rect">
            <a:avLst/>
          </a:prstGeom>
        </p:spPr>
        <p:txBody>
          <a:bodyPr anchor="t" rtlCol="false" tIns="0" lIns="0" bIns="0" rIns="0">
            <a:spAutoFit/>
          </a:bodyPr>
          <a:lstStyle/>
          <a:p>
            <a:pPr algn="l">
              <a:lnSpc>
                <a:spcPts val="5174"/>
              </a:lnSpc>
            </a:pPr>
            <a:r>
              <a:rPr lang="en-US" sz="3725">
                <a:solidFill>
                  <a:srgbClr val="000000"/>
                </a:solidFill>
                <a:latin typeface="Helios"/>
                <a:ea typeface="Helios"/>
                <a:cs typeface="Helios"/>
                <a:sym typeface="Helios"/>
              </a:rPr>
              <a:t>Sumber rujukan yang mendukung karya tulis yang memudahkan pembaca menelusur sumber informasi yang disitat; Bentuk penghargaan bagi peneliti lain; Karya tulis dilakukan dengan benar sehingga hasil karya tulis tidak diragukan kebenarannya; Informasi bahwa sudah pernah ada karya lain yang disampaikan dengan gagasan yang sama; Informasi berapa banyak penelitian/tulisan dengan gagasan serupa diterbitkan; dan Menghindari plagiarisme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grpSp>
        <p:nvGrpSpPr>
          <p:cNvPr name="Group 3" id="3"/>
          <p:cNvGrpSpPr/>
          <p:nvPr/>
        </p:nvGrpSpPr>
        <p:grpSpPr>
          <a:xfrm rot="0">
            <a:off x="14980077" y="8754118"/>
            <a:ext cx="3872397" cy="3327841"/>
            <a:chOff x="0" y="0"/>
            <a:chExt cx="812800" cy="698500"/>
          </a:xfrm>
        </p:grpSpPr>
        <p:sp>
          <p:nvSpPr>
            <p:cNvPr name="Freeform 4" id="4"/>
            <p:cNvSpPr/>
            <p:nvPr/>
          </p:nvSpPr>
          <p:spPr>
            <a:xfrm flipH="false" flipV="false" rot="0">
              <a:off x="18336" y="0"/>
              <a:ext cx="776129" cy="698500"/>
            </a:xfrm>
            <a:custGeom>
              <a:avLst/>
              <a:gdLst/>
              <a:ahLst/>
              <a:cxnLst/>
              <a:rect r="r" b="b" t="t" l="l"/>
              <a:pathLst>
                <a:path h="698500" w="776129">
                  <a:moveTo>
                    <a:pt x="760280" y="408004"/>
                  </a:moveTo>
                  <a:lnTo>
                    <a:pt x="625448" y="639746"/>
                  </a:lnTo>
                  <a:cubicBezTo>
                    <a:pt x="604284" y="676122"/>
                    <a:pt x="565374" y="698500"/>
                    <a:pt x="523289" y="698500"/>
                  </a:cubicBezTo>
                  <a:lnTo>
                    <a:pt x="252839" y="698500"/>
                  </a:lnTo>
                  <a:cubicBezTo>
                    <a:pt x="210754" y="698500"/>
                    <a:pt x="171844" y="676122"/>
                    <a:pt x="150680" y="639746"/>
                  </a:cubicBezTo>
                  <a:lnTo>
                    <a:pt x="15848" y="408004"/>
                  </a:lnTo>
                  <a:cubicBezTo>
                    <a:pt x="-5283" y="371685"/>
                    <a:pt x="-5283" y="326815"/>
                    <a:pt x="15848" y="290496"/>
                  </a:cubicBezTo>
                  <a:lnTo>
                    <a:pt x="150680" y="58754"/>
                  </a:lnTo>
                  <a:cubicBezTo>
                    <a:pt x="171844" y="22378"/>
                    <a:pt x="210754" y="0"/>
                    <a:pt x="252839" y="0"/>
                  </a:cubicBezTo>
                  <a:lnTo>
                    <a:pt x="523289" y="0"/>
                  </a:lnTo>
                  <a:cubicBezTo>
                    <a:pt x="565374" y="0"/>
                    <a:pt x="604284" y="22378"/>
                    <a:pt x="625448" y="58754"/>
                  </a:cubicBezTo>
                  <a:lnTo>
                    <a:pt x="760280" y="290496"/>
                  </a:lnTo>
                  <a:cubicBezTo>
                    <a:pt x="781411" y="326815"/>
                    <a:pt x="781411" y="371685"/>
                    <a:pt x="760280" y="408004"/>
                  </a:cubicBezTo>
                  <a:close/>
                </a:path>
              </a:pathLst>
            </a:custGeom>
            <a:solidFill>
              <a:srgbClr val="2978C8"/>
            </a:solidFill>
            <a:ln cap="rnd">
              <a:noFill/>
              <a:prstDash val="solid"/>
              <a:round/>
            </a:ln>
          </p:spPr>
        </p:sp>
        <p:sp>
          <p:nvSpPr>
            <p:cNvPr name="TextBox 5" id="5"/>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6" id="6"/>
          <p:cNvGrpSpPr/>
          <p:nvPr/>
        </p:nvGrpSpPr>
        <p:grpSpPr>
          <a:xfrm rot="0">
            <a:off x="15832627" y="9095783"/>
            <a:ext cx="2450450" cy="2105855"/>
            <a:chOff x="0" y="0"/>
            <a:chExt cx="812800" cy="698500"/>
          </a:xfrm>
        </p:grpSpPr>
        <p:sp>
          <p:nvSpPr>
            <p:cNvPr name="Freeform 7" id="7"/>
            <p:cNvSpPr/>
            <p:nvPr/>
          </p:nvSpPr>
          <p:spPr>
            <a:xfrm flipH="false" flipV="false" rot="0">
              <a:off x="7670" y="0"/>
              <a:ext cx="797460" cy="698500"/>
            </a:xfrm>
            <a:custGeom>
              <a:avLst/>
              <a:gdLst/>
              <a:ahLst/>
              <a:cxnLst/>
              <a:rect r="r" b="b" t="t" l="l"/>
              <a:pathLst>
                <a:path h="698500" w="797460">
                  <a:moveTo>
                    <a:pt x="790830" y="373827"/>
                  </a:moveTo>
                  <a:lnTo>
                    <a:pt x="616230" y="673923"/>
                  </a:lnTo>
                  <a:cubicBezTo>
                    <a:pt x="607376" y="689139"/>
                    <a:pt x="591100" y="698500"/>
                    <a:pt x="573495" y="698500"/>
                  </a:cubicBezTo>
                  <a:lnTo>
                    <a:pt x="223964" y="698500"/>
                  </a:lnTo>
                  <a:cubicBezTo>
                    <a:pt x="206360" y="698500"/>
                    <a:pt x="190084" y="689139"/>
                    <a:pt x="181230" y="673923"/>
                  </a:cubicBezTo>
                  <a:lnTo>
                    <a:pt x="6630" y="373827"/>
                  </a:lnTo>
                  <a:cubicBezTo>
                    <a:pt x="-2210" y="358635"/>
                    <a:pt x="-2210" y="339865"/>
                    <a:pt x="6630" y="324673"/>
                  </a:cubicBezTo>
                  <a:lnTo>
                    <a:pt x="181230" y="24577"/>
                  </a:lnTo>
                  <a:cubicBezTo>
                    <a:pt x="190084" y="9361"/>
                    <a:pt x="206360" y="0"/>
                    <a:pt x="223964" y="0"/>
                  </a:cubicBezTo>
                  <a:lnTo>
                    <a:pt x="573495" y="0"/>
                  </a:lnTo>
                  <a:cubicBezTo>
                    <a:pt x="591100" y="0"/>
                    <a:pt x="607376" y="9361"/>
                    <a:pt x="616230" y="24577"/>
                  </a:cubicBezTo>
                  <a:lnTo>
                    <a:pt x="790830" y="324673"/>
                  </a:lnTo>
                  <a:cubicBezTo>
                    <a:pt x="799670" y="339865"/>
                    <a:pt x="799670" y="358635"/>
                    <a:pt x="790830" y="373827"/>
                  </a:cubicBezTo>
                  <a:close/>
                </a:path>
              </a:pathLst>
            </a:custGeom>
            <a:solidFill>
              <a:srgbClr val="000000">
                <a:alpha val="0"/>
              </a:srgbClr>
            </a:solidFill>
            <a:ln w="28575" cap="sq">
              <a:gradFill>
                <a:gsLst>
                  <a:gs pos="0">
                    <a:srgbClr val="FFFFFF">
                      <a:alpha val="100000"/>
                    </a:srgbClr>
                  </a:gs>
                  <a:gs pos="100000">
                    <a:srgbClr val="FFFFFF">
                      <a:alpha val="0"/>
                    </a:srgbClr>
                  </a:gs>
                </a:gsLst>
                <a:lin ang="5400000"/>
              </a:gradFill>
              <a:prstDash val="solid"/>
              <a:miter/>
            </a:ln>
          </p:spPr>
        </p:sp>
        <p:sp>
          <p:nvSpPr>
            <p:cNvPr name="TextBox 8" id="8"/>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9" id="9"/>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11" id="11"/>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13" id="13"/>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TextBox 14" id="14"/>
          <p:cNvSpPr txBox="true"/>
          <p:nvPr/>
        </p:nvSpPr>
        <p:spPr>
          <a:xfrm rot="0">
            <a:off x="5207039" y="160012"/>
            <a:ext cx="7392505" cy="74189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MELAKUKAN PENGUTIPAN</a:t>
            </a:r>
          </a:p>
        </p:txBody>
      </p:sp>
      <p:sp>
        <p:nvSpPr>
          <p:cNvPr name="Freeform 15" id="15"/>
          <p:cNvSpPr/>
          <p:nvPr/>
        </p:nvSpPr>
        <p:spPr>
          <a:xfrm flipH="false" flipV="false" rot="0">
            <a:off x="3505190" y="2045522"/>
            <a:ext cx="11277619" cy="7303522"/>
          </a:xfrm>
          <a:custGeom>
            <a:avLst/>
            <a:gdLst/>
            <a:ahLst/>
            <a:cxnLst/>
            <a:rect r="r" b="b" t="t" l="l"/>
            <a:pathLst>
              <a:path h="7303522" w="11277619">
                <a:moveTo>
                  <a:pt x="0" y="0"/>
                </a:moveTo>
                <a:lnTo>
                  <a:pt x="11277620" y="0"/>
                </a:lnTo>
                <a:lnTo>
                  <a:pt x="11277620" y="7303523"/>
                </a:lnTo>
                <a:lnTo>
                  <a:pt x="0" y="7303523"/>
                </a:lnTo>
                <a:lnTo>
                  <a:pt x="0" y="0"/>
                </a:lnTo>
                <a:close/>
              </a:path>
            </a:pathLst>
          </a:custGeom>
          <a:blipFill>
            <a:blip r:embed="rId9"/>
            <a:stretch>
              <a:fillRect l="-101" t="-156" r="-67" b="-133"/>
            </a:stretch>
          </a:blipFill>
          <a:ln w="38100" cap="sq">
            <a:solidFill>
              <a:srgbClr val="0F4984"/>
            </a:solidFill>
            <a:prstDash val="solid"/>
            <a:miter/>
          </a:ln>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grpSp>
        <p:nvGrpSpPr>
          <p:cNvPr name="Group 3" id="3"/>
          <p:cNvGrpSpPr/>
          <p:nvPr/>
        </p:nvGrpSpPr>
        <p:grpSpPr>
          <a:xfrm rot="0">
            <a:off x="-1767061" y="7977288"/>
            <a:ext cx="5210521" cy="4477792"/>
            <a:chOff x="0" y="0"/>
            <a:chExt cx="812800" cy="698500"/>
          </a:xfrm>
        </p:grpSpPr>
        <p:sp>
          <p:nvSpPr>
            <p:cNvPr name="Freeform 4" id="4"/>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243B55"/>
            </a:solidFill>
            <a:ln cap="rnd">
              <a:noFill/>
              <a:prstDash val="solid"/>
              <a:round/>
            </a:ln>
          </p:spPr>
        </p:sp>
        <p:sp>
          <p:nvSpPr>
            <p:cNvPr name="TextBox 5" id="5"/>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6" id="6"/>
          <p:cNvGrpSpPr/>
          <p:nvPr/>
        </p:nvGrpSpPr>
        <p:grpSpPr>
          <a:xfrm rot="0">
            <a:off x="-619907" y="8437017"/>
            <a:ext cx="3297214" cy="2833543"/>
            <a:chOff x="0" y="0"/>
            <a:chExt cx="812800" cy="698500"/>
          </a:xfrm>
        </p:grpSpPr>
        <p:sp>
          <p:nvSpPr>
            <p:cNvPr name="Freeform 7" id="7"/>
            <p:cNvSpPr/>
            <p:nvPr/>
          </p:nvSpPr>
          <p:spPr>
            <a:xfrm flipH="false" flipV="false" rot="0">
              <a:off x="5700" y="0"/>
              <a:ext cx="801400" cy="698500"/>
            </a:xfrm>
            <a:custGeom>
              <a:avLst/>
              <a:gdLst/>
              <a:ahLst/>
              <a:cxnLst/>
              <a:rect r="r" b="b" t="t" l="l"/>
              <a:pathLst>
                <a:path h="698500" w="801400">
                  <a:moveTo>
                    <a:pt x="796473" y="367516"/>
                  </a:moveTo>
                  <a:lnTo>
                    <a:pt x="614527" y="680234"/>
                  </a:lnTo>
                  <a:cubicBezTo>
                    <a:pt x="607948" y="691543"/>
                    <a:pt x="595851" y="698500"/>
                    <a:pt x="582768" y="698500"/>
                  </a:cubicBezTo>
                  <a:lnTo>
                    <a:pt x="218632" y="698500"/>
                  </a:lnTo>
                  <a:cubicBezTo>
                    <a:pt x="205549" y="698500"/>
                    <a:pt x="193452" y="691543"/>
                    <a:pt x="186873" y="680234"/>
                  </a:cubicBezTo>
                  <a:lnTo>
                    <a:pt x="4927" y="367516"/>
                  </a:lnTo>
                  <a:cubicBezTo>
                    <a:pt x="-1642" y="356225"/>
                    <a:pt x="-1642" y="342275"/>
                    <a:pt x="4927" y="330984"/>
                  </a:cubicBezTo>
                  <a:lnTo>
                    <a:pt x="186873" y="18266"/>
                  </a:lnTo>
                  <a:cubicBezTo>
                    <a:pt x="193452" y="6957"/>
                    <a:pt x="205549" y="0"/>
                    <a:pt x="218632" y="0"/>
                  </a:cubicBezTo>
                  <a:lnTo>
                    <a:pt x="582768" y="0"/>
                  </a:lnTo>
                  <a:cubicBezTo>
                    <a:pt x="595851" y="0"/>
                    <a:pt x="607948" y="6957"/>
                    <a:pt x="614527" y="18266"/>
                  </a:cubicBezTo>
                  <a:lnTo>
                    <a:pt x="796473" y="330984"/>
                  </a:lnTo>
                  <a:cubicBezTo>
                    <a:pt x="803042" y="342275"/>
                    <a:pt x="803042" y="356225"/>
                    <a:pt x="796473" y="367516"/>
                  </a:cubicBezTo>
                  <a:close/>
                </a:path>
              </a:pathLst>
            </a:custGeom>
            <a:solidFill>
              <a:srgbClr val="000000">
                <a:alpha val="0"/>
              </a:srgbClr>
            </a:solidFill>
            <a:ln w="28575" cap="sq">
              <a:gradFill>
                <a:gsLst>
                  <a:gs pos="0">
                    <a:srgbClr val="FFFFFF">
                      <a:alpha val="100000"/>
                    </a:srgbClr>
                  </a:gs>
                  <a:gs pos="100000">
                    <a:srgbClr val="FFFFFF">
                      <a:alpha val="0"/>
                    </a:srgbClr>
                  </a:gs>
                </a:gsLst>
                <a:lin ang="5400000"/>
              </a:gradFill>
              <a:prstDash val="solid"/>
              <a:miter/>
            </a:ln>
          </p:spPr>
        </p:sp>
        <p:sp>
          <p:nvSpPr>
            <p:cNvPr name="TextBox 8" id="8"/>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9" id="9"/>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11" id="11"/>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13" id="13"/>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sp>
        <p:nvSpPr>
          <p:cNvPr name="Freeform 14" id="14"/>
          <p:cNvSpPr/>
          <p:nvPr/>
        </p:nvSpPr>
        <p:spPr>
          <a:xfrm flipH="false" flipV="false" rot="0">
            <a:off x="5156207" y="3911517"/>
            <a:ext cx="11202467" cy="2753649"/>
          </a:xfrm>
          <a:custGeom>
            <a:avLst/>
            <a:gdLst/>
            <a:ahLst/>
            <a:cxnLst/>
            <a:rect r="r" b="b" t="t" l="l"/>
            <a:pathLst>
              <a:path h="2753649" w="11202467">
                <a:moveTo>
                  <a:pt x="0" y="0"/>
                </a:moveTo>
                <a:lnTo>
                  <a:pt x="11202467" y="0"/>
                </a:lnTo>
                <a:lnTo>
                  <a:pt x="11202467" y="2753649"/>
                </a:lnTo>
                <a:lnTo>
                  <a:pt x="0" y="2753649"/>
                </a:lnTo>
                <a:lnTo>
                  <a:pt x="0" y="0"/>
                </a:lnTo>
                <a:close/>
              </a:path>
            </a:pathLst>
          </a:custGeom>
          <a:blipFill>
            <a:blip r:embed="rId9"/>
            <a:stretch>
              <a:fillRect l="-2092" t="-415" r="-108" b="-243"/>
            </a:stretch>
          </a:blipFill>
          <a:ln w="28575" cap="sq">
            <a:solidFill>
              <a:srgbClr val="0F4984"/>
            </a:solidFill>
            <a:prstDash val="solid"/>
            <a:miter/>
          </a:ln>
        </p:spPr>
      </p:sp>
      <p:sp>
        <p:nvSpPr>
          <p:cNvPr name="Freeform 15" id="15"/>
          <p:cNvSpPr/>
          <p:nvPr/>
        </p:nvSpPr>
        <p:spPr>
          <a:xfrm flipH="false" flipV="false" rot="0">
            <a:off x="5181048" y="6688026"/>
            <a:ext cx="11171815" cy="2570274"/>
          </a:xfrm>
          <a:custGeom>
            <a:avLst/>
            <a:gdLst/>
            <a:ahLst/>
            <a:cxnLst/>
            <a:rect r="r" b="b" t="t" l="l"/>
            <a:pathLst>
              <a:path h="2570274" w="11171815">
                <a:moveTo>
                  <a:pt x="0" y="0"/>
                </a:moveTo>
                <a:lnTo>
                  <a:pt x="11171816" y="0"/>
                </a:lnTo>
                <a:lnTo>
                  <a:pt x="11171816" y="2570274"/>
                </a:lnTo>
                <a:lnTo>
                  <a:pt x="0" y="2570274"/>
                </a:lnTo>
                <a:lnTo>
                  <a:pt x="0" y="0"/>
                </a:lnTo>
                <a:close/>
              </a:path>
            </a:pathLst>
          </a:custGeom>
          <a:blipFill>
            <a:blip r:embed="rId10"/>
            <a:stretch>
              <a:fillRect l="-1722" t="-444" r="-76" b="-353"/>
            </a:stretch>
          </a:blipFill>
          <a:ln w="28575" cap="sq">
            <a:solidFill>
              <a:srgbClr val="0F4984"/>
            </a:solidFill>
            <a:prstDash val="solid"/>
            <a:miter/>
          </a:ln>
        </p:spPr>
      </p:sp>
      <p:sp>
        <p:nvSpPr>
          <p:cNvPr name="Freeform 16" id="16"/>
          <p:cNvSpPr/>
          <p:nvPr/>
        </p:nvSpPr>
        <p:spPr>
          <a:xfrm flipH="false" flipV="false" rot="0">
            <a:off x="763792" y="1975142"/>
            <a:ext cx="7591206" cy="1751676"/>
          </a:xfrm>
          <a:custGeom>
            <a:avLst/>
            <a:gdLst/>
            <a:ahLst/>
            <a:cxnLst/>
            <a:rect r="r" b="b" t="t" l="l"/>
            <a:pathLst>
              <a:path h="1751676" w="7591206">
                <a:moveTo>
                  <a:pt x="0" y="0"/>
                </a:moveTo>
                <a:lnTo>
                  <a:pt x="7591206" y="0"/>
                </a:lnTo>
                <a:lnTo>
                  <a:pt x="7591206" y="1751676"/>
                </a:lnTo>
                <a:lnTo>
                  <a:pt x="0" y="1751676"/>
                </a:lnTo>
                <a:lnTo>
                  <a:pt x="0" y="0"/>
                </a:lnTo>
                <a:close/>
              </a:path>
            </a:pathLst>
          </a:custGeom>
          <a:blipFill>
            <a:blip r:embed="rId11"/>
            <a:stretch>
              <a:fillRect l="-1587" t="-11235" r="-1427" b="-7304"/>
            </a:stretch>
          </a:blipFill>
          <a:ln w="28575" cap="sq">
            <a:solidFill>
              <a:srgbClr val="0F4984"/>
            </a:solidFill>
            <a:prstDash val="solid"/>
            <a:miter/>
          </a:ln>
        </p:spPr>
      </p:sp>
      <p:sp>
        <p:nvSpPr>
          <p:cNvPr name="TextBox 17" id="17"/>
          <p:cNvSpPr txBox="true"/>
          <p:nvPr/>
        </p:nvSpPr>
        <p:spPr>
          <a:xfrm rot="0">
            <a:off x="5315312" y="92879"/>
            <a:ext cx="7392505" cy="74189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MELAKUKAN PENGUTIPAN</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p:nvPr/>
        </p:nvGrpSpPr>
        <p:grpSpPr>
          <a:xfrm rot="0">
            <a:off x="-3131144" y="3540556"/>
            <a:ext cx="7335209" cy="6303695"/>
            <a:chOff x="0" y="0"/>
            <a:chExt cx="812800" cy="698500"/>
          </a:xfrm>
        </p:grpSpPr>
        <p:sp>
          <p:nvSpPr>
            <p:cNvPr name="Freeform 16" id="16"/>
            <p:cNvSpPr/>
            <p:nvPr/>
          </p:nvSpPr>
          <p:spPr>
            <a:xfrm flipH="false" flipV="false" rot="0">
              <a:off x="9680" y="0"/>
              <a:ext cx="793440" cy="698500"/>
            </a:xfrm>
            <a:custGeom>
              <a:avLst/>
              <a:gdLst/>
              <a:ahLst/>
              <a:cxnLst/>
              <a:rect r="r" b="b" t="t" l="l"/>
              <a:pathLst>
                <a:path h="698500" w="793440">
                  <a:moveTo>
                    <a:pt x="785074" y="380267"/>
                  </a:moveTo>
                  <a:lnTo>
                    <a:pt x="617966" y="667483"/>
                  </a:lnTo>
                  <a:cubicBezTo>
                    <a:pt x="606794" y="686686"/>
                    <a:pt x="586252" y="698500"/>
                    <a:pt x="564035" y="698500"/>
                  </a:cubicBezTo>
                  <a:lnTo>
                    <a:pt x="229405" y="698500"/>
                  </a:lnTo>
                  <a:cubicBezTo>
                    <a:pt x="207188" y="698500"/>
                    <a:pt x="186647" y="686686"/>
                    <a:pt x="175474" y="667483"/>
                  </a:cubicBezTo>
                  <a:lnTo>
                    <a:pt x="8366" y="380267"/>
                  </a:lnTo>
                  <a:cubicBezTo>
                    <a:pt x="-2789" y="361094"/>
                    <a:pt x="-2789" y="337406"/>
                    <a:pt x="8366" y="318233"/>
                  </a:cubicBezTo>
                  <a:lnTo>
                    <a:pt x="175474" y="31017"/>
                  </a:lnTo>
                  <a:cubicBezTo>
                    <a:pt x="186647" y="11814"/>
                    <a:pt x="207188" y="0"/>
                    <a:pt x="229405" y="0"/>
                  </a:cubicBezTo>
                  <a:lnTo>
                    <a:pt x="564035" y="0"/>
                  </a:lnTo>
                  <a:cubicBezTo>
                    <a:pt x="586252" y="0"/>
                    <a:pt x="606794" y="11814"/>
                    <a:pt x="617966" y="31017"/>
                  </a:cubicBezTo>
                  <a:lnTo>
                    <a:pt x="785074" y="318233"/>
                  </a:lnTo>
                  <a:cubicBezTo>
                    <a:pt x="796229" y="337406"/>
                    <a:pt x="796229" y="361094"/>
                    <a:pt x="785074" y="380267"/>
                  </a:cubicBezTo>
                  <a:close/>
                </a:path>
              </a:pathLst>
            </a:custGeom>
            <a:solidFill>
              <a:srgbClr val="2978C8"/>
            </a:solidFill>
            <a:ln cap="rnd">
              <a:noFill/>
              <a:prstDash val="solid"/>
              <a:round/>
            </a:ln>
          </p:spPr>
        </p:sp>
        <p:sp>
          <p:nvSpPr>
            <p:cNvPr name="TextBox 17" id="17"/>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8" id="18"/>
          <p:cNvGrpSpPr/>
          <p:nvPr/>
        </p:nvGrpSpPr>
        <p:grpSpPr>
          <a:xfrm rot="0">
            <a:off x="-1767696" y="6743670"/>
            <a:ext cx="3701970" cy="3181380"/>
            <a:chOff x="0" y="0"/>
            <a:chExt cx="812800" cy="698500"/>
          </a:xfrm>
        </p:grpSpPr>
        <p:sp>
          <p:nvSpPr>
            <p:cNvPr name="Freeform 19" id="19"/>
            <p:cNvSpPr/>
            <p:nvPr/>
          </p:nvSpPr>
          <p:spPr>
            <a:xfrm flipH="false" flipV="false" rot="0">
              <a:off x="13539" y="0"/>
              <a:ext cx="785723" cy="698500"/>
            </a:xfrm>
            <a:custGeom>
              <a:avLst/>
              <a:gdLst/>
              <a:ahLst/>
              <a:cxnLst/>
              <a:rect r="r" b="b" t="t" l="l"/>
              <a:pathLst>
                <a:path h="698500" w="785723">
                  <a:moveTo>
                    <a:pt x="774020" y="392633"/>
                  </a:moveTo>
                  <a:lnTo>
                    <a:pt x="621302" y="655117"/>
                  </a:lnTo>
                  <a:cubicBezTo>
                    <a:pt x="605675" y="681976"/>
                    <a:pt x="576944" y="698500"/>
                    <a:pt x="545870" y="698500"/>
                  </a:cubicBezTo>
                  <a:lnTo>
                    <a:pt x="239852" y="698500"/>
                  </a:lnTo>
                  <a:cubicBezTo>
                    <a:pt x="208778" y="698500"/>
                    <a:pt x="180047" y="681976"/>
                    <a:pt x="164420" y="655117"/>
                  </a:cubicBezTo>
                  <a:lnTo>
                    <a:pt x="11702" y="392633"/>
                  </a:lnTo>
                  <a:cubicBezTo>
                    <a:pt x="-3901" y="365815"/>
                    <a:pt x="-3901" y="332685"/>
                    <a:pt x="11702" y="305867"/>
                  </a:cubicBezTo>
                  <a:lnTo>
                    <a:pt x="164420" y="43383"/>
                  </a:lnTo>
                  <a:cubicBezTo>
                    <a:pt x="180047" y="16524"/>
                    <a:pt x="208778" y="0"/>
                    <a:pt x="239852" y="0"/>
                  </a:cubicBezTo>
                  <a:lnTo>
                    <a:pt x="545870" y="0"/>
                  </a:lnTo>
                  <a:cubicBezTo>
                    <a:pt x="576944" y="0"/>
                    <a:pt x="605675" y="16524"/>
                    <a:pt x="621302" y="43383"/>
                  </a:cubicBezTo>
                  <a:lnTo>
                    <a:pt x="774020" y="305867"/>
                  </a:lnTo>
                  <a:cubicBezTo>
                    <a:pt x="789623" y="332685"/>
                    <a:pt x="789623" y="365815"/>
                    <a:pt x="774020" y="392633"/>
                  </a:cubicBezTo>
                  <a:close/>
                </a:path>
              </a:pathLst>
            </a:custGeom>
            <a:solidFill>
              <a:srgbClr val="2978C8"/>
            </a:solidFill>
            <a:ln w="38100" cap="rnd">
              <a:gradFill>
                <a:gsLst>
                  <a:gs pos="0">
                    <a:srgbClr val="FFFFFF">
                      <a:alpha val="100000"/>
                    </a:srgbClr>
                  </a:gs>
                  <a:gs pos="100000">
                    <a:srgbClr val="FFFFFF">
                      <a:alpha val="0"/>
                    </a:srgbClr>
                  </a:gs>
                </a:gsLst>
                <a:lin ang="5400000"/>
              </a:gradFill>
              <a:prstDash val="solid"/>
              <a:round/>
            </a:ln>
          </p:spPr>
        </p:sp>
        <p:sp>
          <p:nvSpPr>
            <p:cNvPr name="TextBox 20" id="2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21" id="21"/>
          <p:cNvSpPr txBox="true"/>
          <p:nvPr/>
        </p:nvSpPr>
        <p:spPr>
          <a:xfrm rot="0">
            <a:off x="5315312" y="91494"/>
            <a:ext cx="7356319" cy="743277"/>
          </a:xfrm>
          <a:prstGeom prst="rect">
            <a:avLst/>
          </a:prstGeom>
        </p:spPr>
        <p:txBody>
          <a:bodyPr anchor="t" rtlCol="false" tIns="0" lIns="0" bIns="0" rIns="0">
            <a:spAutoFit/>
          </a:bodyPr>
          <a:lstStyle/>
          <a:p>
            <a:pPr algn="l">
              <a:lnSpc>
                <a:spcPts val="6025"/>
              </a:lnSpc>
            </a:pPr>
            <a:r>
              <a:rPr lang="en-US" b="true" sz="4273">
                <a:solidFill>
                  <a:srgbClr val="0F4984"/>
                </a:solidFill>
                <a:latin typeface="Helios Bold"/>
                <a:ea typeface="Helios Bold"/>
                <a:cs typeface="Helios Bold"/>
                <a:sym typeface="Helios Bold"/>
              </a:rPr>
              <a:t>MELAKUKAN PARAFRASE</a:t>
            </a:r>
          </a:p>
        </p:txBody>
      </p:sp>
      <p:sp>
        <p:nvSpPr>
          <p:cNvPr name="TextBox 22" id="22"/>
          <p:cNvSpPr txBox="true"/>
          <p:nvPr/>
        </p:nvSpPr>
        <p:spPr>
          <a:xfrm rot="0">
            <a:off x="5773070" y="3632283"/>
            <a:ext cx="9100128" cy="3161881"/>
          </a:xfrm>
          <a:prstGeom prst="rect">
            <a:avLst/>
          </a:prstGeom>
        </p:spPr>
        <p:txBody>
          <a:bodyPr anchor="t" rtlCol="false" tIns="0" lIns="0" bIns="0" rIns="0">
            <a:spAutoFit/>
          </a:bodyPr>
          <a:lstStyle/>
          <a:p>
            <a:pPr algn="just">
              <a:lnSpc>
                <a:spcPts val="5023"/>
              </a:lnSpc>
            </a:pPr>
            <a:r>
              <a:rPr lang="en-US" b="true" sz="3098" spc="12">
                <a:solidFill>
                  <a:srgbClr val="416BD0"/>
                </a:solidFill>
                <a:latin typeface="Helios Bold"/>
                <a:ea typeface="Helios Bold"/>
                <a:cs typeface="Helios Bold"/>
                <a:sym typeface="Helios Bold"/>
              </a:rPr>
              <a:t>Parafrase adalah mengungkapkan ide/gagasan orang lain dengan menggunakan kata-kata sendiri, tanpa merubah maksud atau makna ide/gagasan dengan tetap menyebutkan sumbernya.</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8966011" y="4395746"/>
            <a:ext cx="3859024" cy="3342880"/>
          </a:xfrm>
          <a:custGeom>
            <a:avLst/>
            <a:gdLst/>
            <a:ahLst/>
            <a:cxnLst/>
            <a:rect r="r" b="b" t="t" l="l"/>
            <a:pathLst>
              <a:path h="3342880" w="3859024">
                <a:moveTo>
                  <a:pt x="0" y="0"/>
                </a:moveTo>
                <a:lnTo>
                  <a:pt x="3859025" y="0"/>
                </a:lnTo>
                <a:lnTo>
                  <a:pt x="3859025" y="3342879"/>
                </a:lnTo>
                <a:lnTo>
                  <a:pt x="0" y="3342879"/>
                </a:lnTo>
                <a:lnTo>
                  <a:pt x="0" y="0"/>
                </a:lnTo>
                <a:close/>
              </a:path>
            </a:pathLst>
          </a:custGeom>
          <a:blipFill>
            <a:blip r:embed="rId3">
              <a:alphaModFix amt="5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9905419" y="1891834"/>
            <a:ext cx="10058175" cy="8758373"/>
            <a:chOff x="0" y="0"/>
            <a:chExt cx="802162" cy="698500"/>
          </a:xfrm>
        </p:grpSpPr>
        <p:sp>
          <p:nvSpPr>
            <p:cNvPr name="Freeform 5" id="5"/>
            <p:cNvSpPr/>
            <p:nvPr/>
          </p:nvSpPr>
          <p:spPr>
            <a:xfrm flipH="false" flipV="false" rot="0">
              <a:off x="7059" y="0"/>
              <a:ext cx="788044" cy="698500"/>
            </a:xfrm>
            <a:custGeom>
              <a:avLst/>
              <a:gdLst/>
              <a:ahLst/>
              <a:cxnLst/>
              <a:rect r="r" b="b" t="t" l="l"/>
              <a:pathLst>
                <a:path h="698500" w="788044">
                  <a:moveTo>
                    <a:pt x="781942" y="371870"/>
                  </a:moveTo>
                  <a:lnTo>
                    <a:pt x="605064" y="675880"/>
                  </a:lnTo>
                  <a:cubicBezTo>
                    <a:pt x="596916" y="689884"/>
                    <a:pt x="581935" y="698500"/>
                    <a:pt x="565733" y="698500"/>
                  </a:cubicBezTo>
                  <a:lnTo>
                    <a:pt x="222311" y="698500"/>
                  </a:lnTo>
                  <a:cubicBezTo>
                    <a:pt x="206109" y="698500"/>
                    <a:pt x="191128" y="689884"/>
                    <a:pt x="182980" y="675880"/>
                  </a:cubicBezTo>
                  <a:lnTo>
                    <a:pt x="6102" y="371870"/>
                  </a:lnTo>
                  <a:cubicBezTo>
                    <a:pt x="-2034" y="357887"/>
                    <a:pt x="-2034" y="340613"/>
                    <a:pt x="6102" y="326630"/>
                  </a:cubicBezTo>
                  <a:lnTo>
                    <a:pt x="182980" y="22620"/>
                  </a:lnTo>
                  <a:cubicBezTo>
                    <a:pt x="191128" y="8616"/>
                    <a:pt x="206109" y="0"/>
                    <a:pt x="222311" y="0"/>
                  </a:cubicBezTo>
                  <a:lnTo>
                    <a:pt x="565733" y="0"/>
                  </a:lnTo>
                  <a:cubicBezTo>
                    <a:pt x="581935" y="0"/>
                    <a:pt x="596916" y="8616"/>
                    <a:pt x="605064" y="22620"/>
                  </a:cubicBezTo>
                  <a:lnTo>
                    <a:pt x="781942" y="326630"/>
                  </a:lnTo>
                  <a:cubicBezTo>
                    <a:pt x="790078" y="340613"/>
                    <a:pt x="790078" y="357887"/>
                    <a:pt x="781942" y="371870"/>
                  </a:cubicBezTo>
                  <a:close/>
                </a:path>
              </a:pathLst>
            </a:custGeom>
            <a:solidFill>
              <a:srgbClr val="243B55"/>
            </a:solidFill>
          </p:spPr>
        </p:sp>
        <p:sp>
          <p:nvSpPr>
            <p:cNvPr name="TextBox 6" id="6"/>
            <p:cNvSpPr txBox="true"/>
            <p:nvPr/>
          </p:nvSpPr>
          <p:spPr>
            <a:xfrm>
              <a:off x="114300" y="-47625"/>
              <a:ext cx="573562" cy="74612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3125550" y="-3296953"/>
            <a:ext cx="8555124" cy="4688015"/>
            <a:chOff x="0" y="0"/>
            <a:chExt cx="999749" cy="547840"/>
          </a:xfrm>
        </p:grpSpPr>
        <p:sp>
          <p:nvSpPr>
            <p:cNvPr name="Freeform 8" id="8"/>
            <p:cNvSpPr/>
            <p:nvPr/>
          </p:nvSpPr>
          <p:spPr>
            <a:xfrm flipH="false" flipV="false" rot="0">
              <a:off x="4485" y="0"/>
              <a:ext cx="990778" cy="547840"/>
            </a:xfrm>
            <a:custGeom>
              <a:avLst/>
              <a:gdLst/>
              <a:ahLst/>
              <a:cxnLst/>
              <a:rect r="r" b="b" t="t" l="l"/>
              <a:pathLst>
                <a:path h="547840" w="990778">
                  <a:moveTo>
                    <a:pt x="987176" y="284822"/>
                  </a:moveTo>
                  <a:lnTo>
                    <a:pt x="800151" y="536938"/>
                  </a:lnTo>
                  <a:cubicBezTo>
                    <a:pt x="795063" y="543796"/>
                    <a:pt x="787029" y="547840"/>
                    <a:pt x="778489" y="547840"/>
                  </a:cubicBezTo>
                  <a:lnTo>
                    <a:pt x="212289" y="547840"/>
                  </a:lnTo>
                  <a:cubicBezTo>
                    <a:pt x="203750" y="547840"/>
                    <a:pt x="195715" y="543796"/>
                    <a:pt x="190628" y="536938"/>
                  </a:cubicBezTo>
                  <a:lnTo>
                    <a:pt x="3602" y="284822"/>
                  </a:lnTo>
                  <a:cubicBezTo>
                    <a:pt x="-1201" y="278347"/>
                    <a:pt x="-1201" y="269492"/>
                    <a:pt x="3602" y="263018"/>
                  </a:cubicBezTo>
                  <a:lnTo>
                    <a:pt x="190628" y="10902"/>
                  </a:lnTo>
                  <a:cubicBezTo>
                    <a:pt x="195715" y="4044"/>
                    <a:pt x="203750" y="0"/>
                    <a:pt x="212289" y="0"/>
                  </a:cubicBezTo>
                  <a:lnTo>
                    <a:pt x="778489" y="0"/>
                  </a:lnTo>
                  <a:cubicBezTo>
                    <a:pt x="787029" y="0"/>
                    <a:pt x="795063" y="4044"/>
                    <a:pt x="800151" y="10902"/>
                  </a:cubicBezTo>
                  <a:lnTo>
                    <a:pt x="987176" y="263018"/>
                  </a:lnTo>
                  <a:cubicBezTo>
                    <a:pt x="991979" y="269492"/>
                    <a:pt x="991979" y="278347"/>
                    <a:pt x="987176" y="284822"/>
                  </a:cubicBezTo>
                  <a:close/>
                </a:path>
              </a:pathLst>
            </a:custGeom>
            <a:solidFill>
              <a:srgbClr val="243B55">
                <a:alpha val="4706"/>
              </a:srgbClr>
            </a:solidFill>
            <a:ln cap="sq">
              <a:noFill/>
              <a:prstDash val="solid"/>
              <a:miter/>
            </a:ln>
          </p:spPr>
        </p:sp>
        <p:sp>
          <p:nvSpPr>
            <p:cNvPr name="TextBox 9" id="9"/>
            <p:cNvSpPr txBox="true"/>
            <p:nvPr/>
          </p:nvSpPr>
          <p:spPr>
            <a:xfrm>
              <a:off x="114300" y="-47625"/>
              <a:ext cx="771149" cy="59546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0" id="10"/>
          <p:cNvGrpSpPr/>
          <p:nvPr/>
        </p:nvGrpSpPr>
        <p:grpSpPr>
          <a:xfrm rot="0">
            <a:off x="-3050398" y="6914292"/>
            <a:ext cx="8555124" cy="4688015"/>
            <a:chOff x="0" y="0"/>
            <a:chExt cx="999749" cy="547840"/>
          </a:xfrm>
        </p:grpSpPr>
        <p:sp>
          <p:nvSpPr>
            <p:cNvPr name="Freeform 11" id="11"/>
            <p:cNvSpPr/>
            <p:nvPr/>
          </p:nvSpPr>
          <p:spPr>
            <a:xfrm flipH="false" flipV="false" rot="0">
              <a:off x="4485" y="0"/>
              <a:ext cx="990778" cy="547840"/>
            </a:xfrm>
            <a:custGeom>
              <a:avLst/>
              <a:gdLst/>
              <a:ahLst/>
              <a:cxnLst/>
              <a:rect r="r" b="b" t="t" l="l"/>
              <a:pathLst>
                <a:path h="547840" w="990778">
                  <a:moveTo>
                    <a:pt x="987176" y="284822"/>
                  </a:moveTo>
                  <a:lnTo>
                    <a:pt x="800151" y="536938"/>
                  </a:lnTo>
                  <a:cubicBezTo>
                    <a:pt x="795063" y="543796"/>
                    <a:pt x="787029" y="547840"/>
                    <a:pt x="778489" y="547840"/>
                  </a:cubicBezTo>
                  <a:lnTo>
                    <a:pt x="212289" y="547840"/>
                  </a:lnTo>
                  <a:cubicBezTo>
                    <a:pt x="203750" y="547840"/>
                    <a:pt x="195715" y="543796"/>
                    <a:pt x="190628" y="536938"/>
                  </a:cubicBezTo>
                  <a:lnTo>
                    <a:pt x="3602" y="284822"/>
                  </a:lnTo>
                  <a:cubicBezTo>
                    <a:pt x="-1201" y="278347"/>
                    <a:pt x="-1201" y="269492"/>
                    <a:pt x="3602" y="263018"/>
                  </a:cubicBezTo>
                  <a:lnTo>
                    <a:pt x="190628" y="10902"/>
                  </a:lnTo>
                  <a:cubicBezTo>
                    <a:pt x="195715" y="4044"/>
                    <a:pt x="203750" y="0"/>
                    <a:pt x="212289" y="0"/>
                  </a:cubicBezTo>
                  <a:lnTo>
                    <a:pt x="778489" y="0"/>
                  </a:lnTo>
                  <a:cubicBezTo>
                    <a:pt x="787029" y="0"/>
                    <a:pt x="795063" y="4044"/>
                    <a:pt x="800151" y="10902"/>
                  </a:cubicBezTo>
                  <a:lnTo>
                    <a:pt x="987176" y="263018"/>
                  </a:lnTo>
                  <a:cubicBezTo>
                    <a:pt x="991979" y="269492"/>
                    <a:pt x="991979" y="278347"/>
                    <a:pt x="987176" y="284822"/>
                  </a:cubicBezTo>
                  <a:close/>
                </a:path>
              </a:pathLst>
            </a:custGeom>
            <a:solidFill>
              <a:srgbClr val="243B55">
                <a:alpha val="4706"/>
              </a:srgbClr>
            </a:solidFill>
            <a:ln cap="sq">
              <a:noFill/>
              <a:prstDash val="solid"/>
              <a:miter/>
            </a:ln>
          </p:spPr>
        </p:sp>
        <p:sp>
          <p:nvSpPr>
            <p:cNvPr name="TextBox 12" id="12"/>
            <p:cNvSpPr txBox="true"/>
            <p:nvPr/>
          </p:nvSpPr>
          <p:spPr>
            <a:xfrm>
              <a:off x="114300" y="-47625"/>
              <a:ext cx="771149" cy="59546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3" id="13"/>
          <p:cNvGrpSpPr/>
          <p:nvPr/>
        </p:nvGrpSpPr>
        <p:grpSpPr>
          <a:xfrm rot="0">
            <a:off x="10895523" y="-826130"/>
            <a:ext cx="10502929" cy="9025955"/>
            <a:chOff x="0" y="0"/>
            <a:chExt cx="812800" cy="698500"/>
          </a:xfrm>
        </p:grpSpPr>
        <p:sp>
          <p:nvSpPr>
            <p:cNvPr name="Freeform 14" id="14"/>
            <p:cNvSpPr/>
            <p:nvPr/>
          </p:nvSpPr>
          <p:spPr>
            <a:xfrm flipH="false" flipV="false" rot="0">
              <a:off x="6760" y="0"/>
              <a:ext cx="799279" cy="698500"/>
            </a:xfrm>
            <a:custGeom>
              <a:avLst/>
              <a:gdLst/>
              <a:ahLst/>
              <a:cxnLst/>
              <a:rect r="r" b="b" t="t" l="l"/>
              <a:pathLst>
                <a:path h="698500" w="799279">
                  <a:moveTo>
                    <a:pt x="793436" y="370912"/>
                  </a:moveTo>
                  <a:lnTo>
                    <a:pt x="615444" y="676838"/>
                  </a:lnTo>
                  <a:cubicBezTo>
                    <a:pt x="607640" y="690249"/>
                    <a:pt x="593294" y="698500"/>
                    <a:pt x="577778" y="698500"/>
                  </a:cubicBezTo>
                  <a:lnTo>
                    <a:pt x="221502" y="698500"/>
                  </a:lnTo>
                  <a:cubicBezTo>
                    <a:pt x="205986" y="698500"/>
                    <a:pt x="191640" y="690249"/>
                    <a:pt x="183836" y="676838"/>
                  </a:cubicBezTo>
                  <a:lnTo>
                    <a:pt x="5844" y="370912"/>
                  </a:lnTo>
                  <a:cubicBezTo>
                    <a:pt x="-1947" y="357522"/>
                    <a:pt x="-1947" y="340978"/>
                    <a:pt x="5844" y="327588"/>
                  </a:cubicBezTo>
                  <a:lnTo>
                    <a:pt x="183836" y="21662"/>
                  </a:lnTo>
                  <a:cubicBezTo>
                    <a:pt x="191640" y="8251"/>
                    <a:pt x="205986" y="0"/>
                    <a:pt x="221502" y="0"/>
                  </a:cubicBezTo>
                  <a:lnTo>
                    <a:pt x="577778" y="0"/>
                  </a:lnTo>
                  <a:cubicBezTo>
                    <a:pt x="593294" y="0"/>
                    <a:pt x="607640" y="8251"/>
                    <a:pt x="615444" y="21662"/>
                  </a:cubicBezTo>
                  <a:lnTo>
                    <a:pt x="793436" y="327588"/>
                  </a:lnTo>
                  <a:cubicBezTo>
                    <a:pt x="801227" y="340978"/>
                    <a:pt x="801227" y="357522"/>
                    <a:pt x="793436" y="370912"/>
                  </a:cubicBezTo>
                  <a:close/>
                </a:path>
              </a:pathLst>
            </a:custGeom>
            <a:solidFill>
              <a:srgbClr val="4364D4"/>
            </a:solidFill>
          </p:spPr>
        </p:sp>
        <p:sp>
          <p:nvSpPr>
            <p:cNvPr name="TextBox 15" id="15"/>
            <p:cNvSpPr txBox="true"/>
            <p:nvPr/>
          </p:nvSpPr>
          <p:spPr>
            <a:xfrm>
              <a:off x="114300" y="-47625"/>
              <a:ext cx="584200" cy="746125"/>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2040384" y="7905069"/>
            <a:ext cx="12935908" cy="5977256"/>
            <a:chOff x="0" y="0"/>
            <a:chExt cx="1511686" cy="698500"/>
          </a:xfrm>
        </p:grpSpPr>
        <p:sp>
          <p:nvSpPr>
            <p:cNvPr name="Freeform 17" id="17"/>
            <p:cNvSpPr/>
            <p:nvPr/>
          </p:nvSpPr>
          <p:spPr>
            <a:xfrm flipH="false" flipV="false" rot="0">
              <a:off x="5489" y="0"/>
              <a:ext cx="1500708" cy="698500"/>
            </a:xfrm>
            <a:custGeom>
              <a:avLst/>
              <a:gdLst/>
              <a:ahLst/>
              <a:cxnLst/>
              <a:rect r="r" b="b" t="t" l="l"/>
              <a:pathLst>
                <a:path h="698500" w="1500708">
                  <a:moveTo>
                    <a:pt x="1495963" y="366838"/>
                  </a:moveTo>
                  <a:lnTo>
                    <a:pt x="1313230" y="680912"/>
                  </a:lnTo>
                  <a:cubicBezTo>
                    <a:pt x="1306894" y="691801"/>
                    <a:pt x="1295246" y="698500"/>
                    <a:pt x="1282648" y="698500"/>
                  </a:cubicBezTo>
                  <a:lnTo>
                    <a:pt x="218059" y="698500"/>
                  </a:lnTo>
                  <a:cubicBezTo>
                    <a:pt x="205461" y="698500"/>
                    <a:pt x="193813" y="691801"/>
                    <a:pt x="187478" y="680912"/>
                  </a:cubicBezTo>
                  <a:lnTo>
                    <a:pt x="4744" y="366838"/>
                  </a:lnTo>
                  <a:cubicBezTo>
                    <a:pt x="-1582" y="355966"/>
                    <a:pt x="-1582" y="342534"/>
                    <a:pt x="4744" y="331662"/>
                  </a:cubicBezTo>
                  <a:lnTo>
                    <a:pt x="187478" y="17588"/>
                  </a:lnTo>
                  <a:cubicBezTo>
                    <a:pt x="193813" y="6699"/>
                    <a:pt x="205461" y="0"/>
                    <a:pt x="218059" y="0"/>
                  </a:cubicBezTo>
                  <a:lnTo>
                    <a:pt x="1282648" y="0"/>
                  </a:lnTo>
                  <a:cubicBezTo>
                    <a:pt x="1295246" y="0"/>
                    <a:pt x="1306894" y="6699"/>
                    <a:pt x="1313230" y="17588"/>
                  </a:cubicBezTo>
                  <a:lnTo>
                    <a:pt x="1495963" y="331662"/>
                  </a:lnTo>
                  <a:cubicBezTo>
                    <a:pt x="1502289" y="342534"/>
                    <a:pt x="1502289" y="355966"/>
                    <a:pt x="1495963" y="366838"/>
                  </a:cubicBezTo>
                  <a:close/>
                </a:path>
              </a:pathLst>
            </a:custGeom>
            <a:solidFill>
              <a:srgbClr val="16578D"/>
            </a:solidFill>
          </p:spPr>
        </p:sp>
        <p:sp>
          <p:nvSpPr>
            <p:cNvPr name="TextBox 18" id="18"/>
            <p:cNvSpPr txBox="true"/>
            <p:nvPr/>
          </p:nvSpPr>
          <p:spPr>
            <a:xfrm>
              <a:off x="114300" y="-47625"/>
              <a:ext cx="1283086" cy="746125"/>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3634036" y="-4274165"/>
            <a:ext cx="12935908" cy="5977256"/>
            <a:chOff x="0" y="0"/>
            <a:chExt cx="1511686" cy="698500"/>
          </a:xfrm>
        </p:grpSpPr>
        <p:sp>
          <p:nvSpPr>
            <p:cNvPr name="Freeform 20" id="20"/>
            <p:cNvSpPr/>
            <p:nvPr/>
          </p:nvSpPr>
          <p:spPr>
            <a:xfrm flipH="false" flipV="false" rot="0">
              <a:off x="5489" y="0"/>
              <a:ext cx="1500708" cy="698500"/>
            </a:xfrm>
            <a:custGeom>
              <a:avLst/>
              <a:gdLst/>
              <a:ahLst/>
              <a:cxnLst/>
              <a:rect r="r" b="b" t="t" l="l"/>
              <a:pathLst>
                <a:path h="698500" w="1500708">
                  <a:moveTo>
                    <a:pt x="1495963" y="366838"/>
                  </a:moveTo>
                  <a:lnTo>
                    <a:pt x="1313230" y="680912"/>
                  </a:lnTo>
                  <a:cubicBezTo>
                    <a:pt x="1306894" y="691801"/>
                    <a:pt x="1295246" y="698500"/>
                    <a:pt x="1282648" y="698500"/>
                  </a:cubicBezTo>
                  <a:lnTo>
                    <a:pt x="218059" y="698500"/>
                  </a:lnTo>
                  <a:cubicBezTo>
                    <a:pt x="205461" y="698500"/>
                    <a:pt x="193813" y="691801"/>
                    <a:pt x="187478" y="680912"/>
                  </a:cubicBezTo>
                  <a:lnTo>
                    <a:pt x="4744" y="366838"/>
                  </a:lnTo>
                  <a:cubicBezTo>
                    <a:pt x="-1582" y="355966"/>
                    <a:pt x="-1582" y="342534"/>
                    <a:pt x="4744" y="331662"/>
                  </a:cubicBezTo>
                  <a:lnTo>
                    <a:pt x="187478" y="17588"/>
                  </a:lnTo>
                  <a:cubicBezTo>
                    <a:pt x="193813" y="6699"/>
                    <a:pt x="205461" y="0"/>
                    <a:pt x="218059" y="0"/>
                  </a:cubicBezTo>
                  <a:lnTo>
                    <a:pt x="1282648" y="0"/>
                  </a:lnTo>
                  <a:cubicBezTo>
                    <a:pt x="1295246" y="0"/>
                    <a:pt x="1306894" y="6699"/>
                    <a:pt x="1313230" y="17588"/>
                  </a:cubicBezTo>
                  <a:lnTo>
                    <a:pt x="1495963" y="331662"/>
                  </a:lnTo>
                  <a:cubicBezTo>
                    <a:pt x="1502289" y="342534"/>
                    <a:pt x="1502289" y="355966"/>
                    <a:pt x="1495963" y="366838"/>
                  </a:cubicBezTo>
                  <a:close/>
                </a:path>
              </a:pathLst>
            </a:custGeom>
            <a:solidFill>
              <a:srgbClr val="16578D"/>
            </a:solidFill>
          </p:spPr>
        </p:sp>
        <p:sp>
          <p:nvSpPr>
            <p:cNvPr name="TextBox 21" id="21"/>
            <p:cNvSpPr txBox="true"/>
            <p:nvPr/>
          </p:nvSpPr>
          <p:spPr>
            <a:xfrm>
              <a:off x="114300" y="-47625"/>
              <a:ext cx="1283086" cy="746125"/>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3827403">
            <a:off x="9865038" y="4686545"/>
            <a:ext cx="6279545" cy="1610757"/>
          </a:xfrm>
          <a:custGeom>
            <a:avLst/>
            <a:gdLst/>
            <a:ahLst/>
            <a:cxnLst/>
            <a:rect r="r" b="b" t="t" l="l"/>
            <a:pathLst>
              <a:path h="1610757" w="6279545">
                <a:moveTo>
                  <a:pt x="0" y="0"/>
                </a:moveTo>
                <a:lnTo>
                  <a:pt x="6279545" y="0"/>
                </a:lnTo>
                <a:lnTo>
                  <a:pt x="6279545" y="1610757"/>
                </a:lnTo>
                <a:lnTo>
                  <a:pt x="0" y="1610757"/>
                </a:lnTo>
                <a:lnTo>
                  <a:pt x="0" y="0"/>
                </a:lnTo>
                <a:close/>
              </a:path>
            </a:pathLst>
          </a:custGeom>
          <a:blipFill>
            <a:blip r:embed="rId5">
              <a:alphaModFix amt="35000"/>
            </a:blip>
            <a:stretch>
              <a:fillRect l="0" t="-1167" r="0" b="-1167"/>
            </a:stretch>
          </a:blipFill>
        </p:spPr>
      </p:sp>
      <p:grpSp>
        <p:nvGrpSpPr>
          <p:cNvPr name="Group 23" id="23"/>
          <p:cNvGrpSpPr/>
          <p:nvPr/>
        </p:nvGrpSpPr>
        <p:grpSpPr>
          <a:xfrm rot="0">
            <a:off x="11706435" y="-826130"/>
            <a:ext cx="10159941" cy="8731199"/>
            <a:chOff x="0" y="0"/>
            <a:chExt cx="812800" cy="698500"/>
          </a:xfrm>
        </p:grpSpPr>
        <p:sp>
          <p:nvSpPr>
            <p:cNvPr name="Freeform 24" id="24"/>
            <p:cNvSpPr/>
            <p:nvPr/>
          </p:nvSpPr>
          <p:spPr>
            <a:xfrm flipH="false" flipV="false" rot="0">
              <a:off x="7400" y="0"/>
              <a:ext cx="798001" cy="698500"/>
            </a:xfrm>
            <a:custGeom>
              <a:avLst/>
              <a:gdLst/>
              <a:ahLst/>
              <a:cxnLst/>
              <a:rect r="r" b="b" t="t" l="l"/>
              <a:pathLst>
                <a:path h="698500" w="798001">
                  <a:moveTo>
                    <a:pt x="791605" y="372961"/>
                  </a:moveTo>
                  <a:lnTo>
                    <a:pt x="615995" y="674789"/>
                  </a:lnTo>
                  <a:cubicBezTo>
                    <a:pt x="607454" y="689469"/>
                    <a:pt x="591752" y="698500"/>
                    <a:pt x="574768" y="698500"/>
                  </a:cubicBezTo>
                  <a:lnTo>
                    <a:pt x="223232" y="698500"/>
                  </a:lnTo>
                  <a:cubicBezTo>
                    <a:pt x="206248" y="698500"/>
                    <a:pt x="190546" y="689469"/>
                    <a:pt x="182005" y="674789"/>
                  </a:cubicBezTo>
                  <a:lnTo>
                    <a:pt x="6395" y="372961"/>
                  </a:lnTo>
                  <a:cubicBezTo>
                    <a:pt x="-2132" y="358304"/>
                    <a:pt x="-2132" y="340196"/>
                    <a:pt x="6395" y="325539"/>
                  </a:cubicBezTo>
                  <a:lnTo>
                    <a:pt x="182005" y="23711"/>
                  </a:lnTo>
                  <a:cubicBezTo>
                    <a:pt x="190546" y="9031"/>
                    <a:pt x="206248" y="0"/>
                    <a:pt x="223232" y="0"/>
                  </a:cubicBezTo>
                  <a:lnTo>
                    <a:pt x="574768" y="0"/>
                  </a:lnTo>
                  <a:cubicBezTo>
                    <a:pt x="591752" y="0"/>
                    <a:pt x="607454" y="9031"/>
                    <a:pt x="615995" y="23711"/>
                  </a:cubicBezTo>
                  <a:lnTo>
                    <a:pt x="791605" y="325539"/>
                  </a:lnTo>
                  <a:cubicBezTo>
                    <a:pt x="800132" y="340196"/>
                    <a:pt x="800132" y="358304"/>
                    <a:pt x="791605" y="372961"/>
                  </a:cubicBezTo>
                  <a:close/>
                </a:path>
              </a:pathLst>
            </a:custGeom>
            <a:blipFill>
              <a:blip r:embed="rId6"/>
              <a:stretch>
                <a:fillRect l="-16129" t="0" r="-16129" b="0"/>
              </a:stretch>
            </a:blipFill>
            <a:ln w="95250" cap="rnd">
              <a:solidFill>
                <a:srgbClr val="FFFFFF"/>
              </a:solidFill>
              <a:prstDash val="solid"/>
              <a:round/>
            </a:ln>
          </p:spPr>
        </p:sp>
      </p:grpSp>
      <p:grpSp>
        <p:nvGrpSpPr>
          <p:cNvPr name="Group 25" id="25"/>
          <p:cNvGrpSpPr/>
          <p:nvPr/>
        </p:nvGrpSpPr>
        <p:grpSpPr>
          <a:xfrm rot="0">
            <a:off x="11255825" y="3254660"/>
            <a:ext cx="4679399" cy="4300369"/>
            <a:chOff x="0" y="0"/>
            <a:chExt cx="6239199" cy="5733825"/>
          </a:xfrm>
        </p:grpSpPr>
        <p:grpSp>
          <p:nvGrpSpPr>
            <p:cNvPr name="Group 26" id="26"/>
            <p:cNvGrpSpPr/>
            <p:nvPr/>
          </p:nvGrpSpPr>
          <p:grpSpPr>
            <a:xfrm rot="0">
              <a:off x="0" y="539163"/>
              <a:ext cx="4633407" cy="3981834"/>
              <a:chOff x="0" y="0"/>
              <a:chExt cx="812800" cy="698500"/>
            </a:xfrm>
          </p:grpSpPr>
          <p:sp>
            <p:nvSpPr>
              <p:cNvPr name="Freeform 27" id="27"/>
              <p:cNvSpPr/>
              <p:nvPr/>
            </p:nvSpPr>
            <p:spPr>
              <a:xfrm flipH="false" flipV="false" rot="0">
                <a:off x="5409" y="0"/>
                <a:ext cx="801983" cy="698500"/>
              </a:xfrm>
              <a:custGeom>
                <a:avLst/>
                <a:gdLst/>
                <a:ahLst/>
                <a:cxnLst/>
                <a:rect r="r" b="b" t="t" l="l"/>
                <a:pathLst>
                  <a:path h="698500" w="801983">
                    <a:moveTo>
                      <a:pt x="797308" y="366581"/>
                    </a:moveTo>
                    <a:lnTo>
                      <a:pt x="614274" y="681169"/>
                    </a:lnTo>
                    <a:cubicBezTo>
                      <a:pt x="608032" y="691899"/>
                      <a:pt x="596554" y="698500"/>
                      <a:pt x="584140" y="698500"/>
                    </a:cubicBezTo>
                    <a:lnTo>
                      <a:pt x="217842" y="698500"/>
                    </a:lnTo>
                    <a:cubicBezTo>
                      <a:pt x="205428" y="698500"/>
                      <a:pt x="193950" y="691899"/>
                      <a:pt x="187708" y="681169"/>
                    </a:cubicBezTo>
                    <a:lnTo>
                      <a:pt x="4674" y="366581"/>
                    </a:lnTo>
                    <a:cubicBezTo>
                      <a:pt x="-1559" y="355868"/>
                      <a:pt x="-1559" y="342632"/>
                      <a:pt x="4674" y="331919"/>
                    </a:cubicBezTo>
                    <a:lnTo>
                      <a:pt x="187708" y="17331"/>
                    </a:lnTo>
                    <a:cubicBezTo>
                      <a:pt x="193950" y="6601"/>
                      <a:pt x="205428" y="0"/>
                      <a:pt x="217842" y="0"/>
                    </a:cubicBezTo>
                    <a:lnTo>
                      <a:pt x="584140" y="0"/>
                    </a:lnTo>
                    <a:cubicBezTo>
                      <a:pt x="596554" y="0"/>
                      <a:pt x="608032" y="6601"/>
                      <a:pt x="614274" y="17331"/>
                    </a:cubicBezTo>
                    <a:lnTo>
                      <a:pt x="797308" y="331919"/>
                    </a:lnTo>
                    <a:cubicBezTo>
                      <a:pt x="803541" y="342632"/>
                      <a:pt x="803541" y="355868"/>
                      <a:pt x="797308" y="366581"/>
                    </a:cubicBezTo>
                    <a:close/>
                  </a:path>
                </a:pathLst>
              </a:custGeom>
              <a:solidFill>
                <a:srgbClr val="000000">
                  <a:alpha val="0"/>
                </a:srgbClr>
              </a:solidFill>
              <a:ln w="28575" cap="sq">
                <a:solidFill>
                  <a:srgbClr val="FFFFFF"/>
                </a:solidFill>
                <a:prstDash val="solid"/>
                <a:miter/>
              </a:ln>
            </p:spPr>
          </p:sp>
          <p:sp>
            <p:nvSpPr>
              <p:cNvPr name="TextBox 28" id="28"/>
              <p:cNvSpPr txBox="true"/>
              <p:nvPr/>
            </p:nvSpPr>
            <p:spPr>
              <a:xfrm>
                <a:off x="114300" y="-47625"/>
                <a:ext cx="584200" cy="746125"/>
              </a:xfrm>
              <a:prstGeom prst="rect">
                <a:avLst/>
              </a:prstGeom>
            </p:spPr>
            <p:txBody>
              <a:bodyPr anchor="ctr" rtlCol="false" tIns="50800" lIns="50800" bIns="50800" rIns="50800"/>
              <a:lstStyle/>
              <a:p>
                <a:pPr algn="ctr">
                  <a:lnSpc>
                    <a:spcPts val="2659"/>
                  </a:lnSpc>
                </a:pPr>
              </a:p>
            </p:txBody>
          </p:sp>
        </p:grpSp>
        <p:grpSp>
          <p:nvGrpSpPr>
            <p:cNvPr name="Group 29" id="29"/>
            <p:cNvGrpSpPr/>
            <p:nvPr/>
          </p:nvGrpSpPr>
          <p:grpSpPr>
            <a:xfrm rot="0">
              <a:off x="3027615" y="0"/>
              <a:ext cx="3211584" cy="2759955"/>
              <a:chOff x="0" y="0"/>
              <a:chExt cx="812800" cy="698500"/>
            </a:xfrm>
          </p:grpSpPr>
          <p:sp>
            <p:nvSpPr>
              <p:cNvPr name="Freeform 30" id="30"/>
              <p:cNvSpPr/>
              <p:nvPr/>
            </p:nvSpPr>
            <p:spPr>
              <a:xfrm flipH="false" flipV="false" rot="0">
                <a:off x="7803" y="0"/>
                <a:ext cx="797194" cy="698500"/>
              </a:xfrm>
              <a:custGeom>
                <a:avLst/>
                <a:gdLst/>
                <a:ahLst/>
                <a:cxnLst/>
                <a:rect r="r" b="b" t="t" l="l"/>
                <a:pathLst>
                  <a:path h="698500" w="797194">
                    <a:moveTo>
                      <a:pt x="790450" y="374253"/>
                    </a:moveTo>
                    <a:lnTo>
                      <a:pt x="616344" y="673497"/>
                    </a:lnTo>
                    <a:cubicBezTo>
                      <a:pt x="607338" y="688977"/>
                      <a:pt x="590779" y="698500"/>
                      <a:pt x="572870" y="698500"/>
                    </a:cubicBezTo>
                    <a:lnTo>
                      <a:pt x="224324" y="698500"/>
                    </a:lnTo>
                    <a:cubicBezTo>
                      <a:pt x="206415" y="698500"/>
                      <a:pt x="189856" y="688977"/>
                      <a:pt x="180850" y="673497"/>
                    </a:cubicBezTo>
                    <a:lnTo>
                      <a:pt x="6744" y="374253"/>
                    </a:lnTo>
                    <a:cubicBezTo>
                      <a:pt x="-2248" y="358797"/>
                      <a:pt x="-2248" y="339703"/>
                      <a:pt x="6744" y="324247"/>
                    </a:cubicBezTo>
                    <a:lnTo>
                      <a:pt x="180850" y="25003"/>
                    </a:lnTo>
                    <a:cubicBezTo>
                      <a:pt x="189856" y="9523"/>
                      <a:pt x="206415" y="0"/>
                      <a:pt x="224324" y="0"/>
                    </a:cubicBezTo>
                    <a:lnTo>
                      <a:pt x="572870" y="0"/>
                    </a:lnTo>
                    <a:cubicBezTo>
                      <a:pt x="590779" y="0"/>
                      <a:pt x="607338" y="9523"/>
                      <a:pt x="616344" y="25003"/>
                    </a:cubicBezTo>
                    <a:lnTo>
                      <a:pt x="790450" y="324247"/>
                    </a:lnTo>
                    <a:cubicBezTo>
                      <a:pt x="799442" y="339703"/>
                      <a:pt x="799442" y="358797"/>
                      <a:pt x="790450" y="374253"/>
                    </a:cubicBezTo>
                    <a:close/>
                  </a:path>
                </a:pathLst>
              </a:custGeom>
              <a:solidFill>
                <a:srgbClr val="000000">
                  <a:alpha val="0"/>
                </a:srgbClr>
              </a:solidFill>
              <a:ln w="28575" cap="sq">
                <a:solidFill>
                  <a:srgbClr val="FFFFFF"/>
                </a:solidFill>
                <a:prstDash val="solid"/>
                <a:miter/>
              </a:ln>
            </p:spPr>
          </p:sp>
          <p:sp>
            <p:nvSpPr>
              <p:cNvPr name="TextBox 31" id="31"/>
              <p:cNvSpPr txBox="true"/>
              <p:nvPr/>
            </p:nvSpPr>
            <p:spPr>
              <a:xfrm>
                <a:off x="114300" y="-47625"/>
                <a:ext cx="584200" cy="746125"/>
              </a:xfrm>
              <a:prstGeom prst="rect">
                <a:avLst/>
              </a:prstGeom>
            </p:spPr>
            <p:txBody>
              <a:bodyPr anchor="ctr" rtlCol="false" tIns="50800" lIns="50800" bIns="50800" rIns="50800"/>
              <a:lstStyle/>
              <a:p>
                <a:pPr algn="ctr">
                  <a:lnSpc>
                    <a:spcPts val="2659"/>
                  </a:lnSpc>
                </a:pPr>
              </a:p>
            </p:txBody>
          </p:sp>
        </p:grpSp>
        <p:grpSp>
          <p:nvGrpSpPr>
            <p:cNvPr name="Group 32" id="32"/>
            <p:cNvGrpSpPr/>
            <p:nvPr/>
          </p:nvGrpSpPr>
          <p:grpSpPr>
            <a:xfrm rot="0">
              <a:off x="3622127" y="3484778"/>
              <a:ext cx="2617073" cy="2249047"/>
              <a:chOff x="0" y="0"/>
              <a:chExt cx="812800" cy="698500"/>
            </a:xfrm>
          </p:grpSpPr>
          <p:sp>
            <p:nvSpPr>
              <p:cNvPr name="Freeform 33" id="33"/>
              <p:cNvSpPr/>
              <p:nvPr/>
            </p:nvSpPr>
            <p:spPr>
              <a:xfrm flipH="false" flipV="false" rot="0">
                <a:off x="9576" y="0"/>
                <a:ext cx="793649" cy="698500"/>
              </a:xfrm>
              <a:custGeom>
                <a:avLst/>
                <a:gdLst/>
                <a:ahLst/>
                <a:cxnLst/>
                <a:rect r="r" b="b" t="t" l="l"/>
                <a:pathLst>
                  <a:path h="698500" w="793649">
                    <a:moveTo>
                      <a:pt x="785372" y="379933"/>
                    </a:moveTo>
                    <a:lnTo>
                      <a:pt x="617876" y="667817"/>
                    </a:lnTo>
                    <a:cubicBezTo>
                      <a:pt x="606823" y="686813"/>
                      <a:pt x="586503" y="698500"/>
                      <a:pt x="564525" y="698500"/>
                    </a:cubicBezTo>
                    <a:lnTo>
                      <a:pt x="229123" y="698500"/>
                    </a:lnTo>
                    <a:cubicBezTo>
                      <a:pt x="207145" y="698500"/>
                      <a:pt x="186825" y="686813"/>
                      <a:pt x="175772" y="667817"/>
                    </a:cubicBezTo>
                    <a:lnTo>
                      <a:pt x="8276" y="379933"/>
                    </a:lnTo>
                    <a:cubicBezTo>
                      <a:pt x="-2759" y="360966"/>
                      <a:pt x="-2759" y="337534"/>
                      <a:pt x="8276" y="318567"/>
                    </a:cubicBezTo>
                    <a:lnTo>
                      <a:pt x="175772" y="30683"/>
                    </a:lnTo>
                    <a:cubicBezTo>
                      <a:pt x="186825" y="11687"/>
                      <a:pt x="207145" y="0"/>
                      <a:pt x="229123" y="0"/>
                    </a:cubicBezTo>
                    <a:lnTo>
                      <a:pt x="564525" y="0"/>
                    </a:lnTo>
                    <a:cubicBezTo>
                      <a:pt x="586503" y="0"/>
                      <a:pt x="606823" y="11687"/>
                      <a:pt x="617876" y="30683"/>
                    </a:cubicBezTo>
                    <a:lnTo>
                      <a:pt x="785372" y="318567"/>
                    </a:lnTo>
                    <a:cubicBezTo>
                      <a:pt x="796407" y="337534"/>
                      <a:pt x="796407" y="360966"/>
                      <a:pt x="785372" y="379933"/>
                    </a:cubicBezTo>
                    <a:close/>
                  </a:path>
                </a:pathLst>
              </a:custGeom>
              <a:solidFill>
                <a:srgbClr val="000000">
                  <a:alpha val="0"/>
                </a:srgbClr>
              </a:solidFill>
              <a:ln w="28575" cap="sq">
                <a:solidFill>
                  <a:srgbClr val="FFFFFF"/>
                </a:solidFill>
                <a:prstDash val="solid"/>
                <a:miter/>
              </a:ln>
            </p:spPr>
          </p:sp>
          <p:sp>
            <p:nvSpPr>
              <p:cNvPr name="TextBox 34" id="34"/>
              <p:cNvSpPr txBox="true"/>
              <p:nvPr/>
            </p:nvSpPr>
            <p:spPr>
              <a:xfrm>
                <a:off x="114300" y="-47625"/>
                <a:ext cx="584200" cy="746125"/>
              </a:xfrm>
              <a:prstGeom prst="rect">
                <a:avLst/>
              </a:prstGeom>
            </p:spPr>
            <p:txBody>
              <a:bodyPr anchor="ctr" rtlCol="false" tIns="50800" lIns="50800" bIns="50800" rIns="50800"/>
              <a:lstStyle/>
              <a:p>
                <a:pPr algn="ctr">
                  <a:lnSpc>
                    <a:spcPts val="2659"/>
                  </a:lnSpc>
                </a:pPr>
              </a:p>
            </p:txBody>
          </p:sp>
        </p:grpSp>
      </p:grpSp>
      <p:sp>
        <p:nvSpPr>
          <p:cNvPr name="Freeform 35" id="35"/>
          <p:cNvSpPr/>
          <p:nvPr/>
        </p:nvSpPr>
        <p:spPr>
          <a:xfrm flipH="false" flipV="false" rot="0">
            <a:off x="-498650" y="8664575"/>
            <a:ext cx="997301" cy="812800"/>
          </a:xfrm>
          <a:custGeom>
            <a:avLst/>
            <a:gdLst/>
            <a:ahLst/>
            <a:cxnLst/>
            <a:rect r="r" b="b" t="t" l="l"/>
            <a:pathLst>
              <a:path h="812800" w="997301">
                <a:moveTo>
                  <a:pt x="0" y="0"/>
                </a:moveTo>
                <a:lnTo>
                  <a:pt x="997300" y="0"/>
                </a:lnTo>
                <a:lnTo>
                  <a:pt x="997300" y="812800"/>
                </a:lnTo>
                <a:lnTo>
                  <a:pt x="0" y="812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p:cNvSpPr/>
          <p:nvPr/>
        </p:nvSpPr>
        <p:spPr>
          <a:xfrm flipH="false" flipV="false" rot="0">
            <a:off x="12009966" y="9944100"/>
            <a:ext cx="1177504" cy="797759"/>
          </a:xfrm>
          <a:custGeom>
            <a:avLst/>
            <a:gdLst/>
            <a:ahLst/>
            <a:cxnLst/>
            <a:rect r="r" b="b" t="t" l="l"/>
            <a:pathLst>
              <a:path h="797759" w="1177504">
                <a:moveTo>
                  <a:pt x="0" y="0"/>
                </a:moveTo>
                <a:lnTo>
                  <a:pt x="1177504" y="0"/>
                </a:lnTo>
                <a:lnTo>
                  <a:pt x="1177504" y="797759"/>
                </a:lnTo>
                <a:lnTo>
                  <a:pt x="0" y="7977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7" id="37"/>
          <p:cNvSpPr/>
          <p:nvPr/>
        </p:nvSpPr>
        <p:spPr>
          <a:xfrm flipH="false" flipV="false" rot="0">
            <a:off x="-588752" y="-398880"/>
            <a:ext cx="1177504" cy="797759"/>
          </a:xfrm>
          <a:custGeom>
            <a:avLst/>
            <a:gdLst/>
            <a:ahLst/>
            <a:cxnLst/>
            <a:rect r="r" b="b" t="t" l="l"/>
            <a:pathLst>
              <a:path h="797759" w="1177504">
                <a:moveTo>
                  <a:pt x="0" y="0"/>
                </a:moveTo>
                <a:lnTo>
                  <a:pt x="1177504" y="0"/>
                </a:lnTo>
                <a:lnTo>
                  <a:pt x="1177504" y="797760"/>
                </a:lnTo>
                <a:lnTo>
                  <a:pt x="0" y="7977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8" id="38"/>
          <p:cNvSpPr txBox="true"/>
          <p:nvPr/>
        </p:nvSpPr>
        <p:spPr>
          <a:xfrm rot="0">
            <a:off x="536461" y="3529375"/>
            <a:ext cx="6302111" cy="2394614"/>
          </a:xfrm>
          <a:prstGeom prst="rect">
            <a:avLst/>
          </a:prstGeom>
        </p:spPr>
        <p:txBody>
          <a:bodyPr anchor="t" rtlCol="false" tIns="0" lIns="0" bIns="0" rIns="0">
            <a:spAutoFit/>
          </a:bodyPr>
          <a:lstStyle/>
          <a:p>
            <a:pPr algn="l">
              <a:lnSpc>
                <a:spcPts val="9222"/>
              </a:lnSpc>
            </a:pPr>
            <a:r>
              <a:rPr lang="en-US" b="true" sz="8089">
                <a:solidFill>
                  <a:srgbClr val="0F4984"/>
                </a:solidFill>
                <a:latin typeface="Helios Bold"/>
                <a:ea typeface="Helios Bold"/>
                <a:cs typeface="Helios Bold"/>
                <a:sym typeface="Helios Bold"/>
              </a:rPr>
              <a:t>REFERENCE MANAGER</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4" id="4"/>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6" id="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7" id="7"/>
          <p:cNvGrpSpPr/>
          <p:nvPr/>
        </p:nvGrpSpPr>
        <p:grpSpPr>
          <a:xfrm rot="0">
            <a:off x="15682739" y="-2508868"/>
            <a:ext cx="5210521" cy="4477792"/>
            <a:chOff x="0" y="0"/>
            <a:chExt cx="812800" cy="698500"/>
          </a:xfrm>
        </p:grpSpPr>
        <p:sp>
          <p:nvSpPr>
            <p:cNvPr name="Freeform 8" id="8"/>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9" id="9"/>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0" id="10"/>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1" id="11"/>
          <p:cNvGrpSpPr/>
          <p:nvPr/>
        </p:nvGrpSpPr>
        <p:grpSpPr>
          <a:xfrm rot="0">
            <a:off x="16883015" y="306811"/>
            <a:ext cx="2809969" cy="2414817"/>
            <a:chOff x="0" y="0"/>
            <a:chExt cx="812800" cy="698500"/>
          </a:xfrm>
        </p:grpSpPr>
        <p:sp>
          <p:nvSpPr>
            <p:cNvPr name="Freeform 12" id="12"/>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3" id="13"/>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4" id="14"/>
          <p:cNvGrpSpPr/>
          <p:nvPr/>
        </p:nvGrpSpPr>
        <p:grpSpPr>
          <a:xfrm rot="0">
            <a:off x="1541621" y="2896274"/>
            <a:ext cx="15157371" cy="4678150"/>
            <a:chOff x="0" y="0"/>
            <a:chExt cx="3992065" cy="1232105"/>
          </a:xfrm>
        </p:grpSpPr>
        <p:sp>
          <p:nvSpPr>
            <p:cNvPr name="Freeform 15" id="15"/>
            <p:cNvSpPr/>
            <p:nvPr/>
          </p:nvSpPr>
          <p:spPr>
            <a:xfrm flipH="false" flipV="false" rot="0">
              <a:off x="0" y="0"/>
              <a:ext cx="3992065" cy="1232105"/>
            </a:xfrm>
            <a:custGeom>
              <a:avLst/>
              <a:gdLst/>
              <a:ahLst/>
              <a:cxnLst/>
              <a:rect r="r" b="b" t="t" l="l"/>
              <a:pathLst>
                <a:path h="1232105" w="3992065">
                  <a:moveTo>
                    <a:pt x="26049" y="0"/>
                  </a:moveTo>
                  <a:lnTo>
                    <a:pt x="3966016" y="0"/>
                  </a:lnTo>
                  <a:cubicBezTo>
                    <a:pt x="3980402" y="0"/>
                    <a:pt x="3992065" y="11663"/>
                    <a:pt x="3992065" y="26049"/>
                  </a:cubicBezTo>
                  <a:lnTo>
                    <a:pt x="3992065" y="1206056"/>
                  </a:lnTo>
                  <a:cubicBezTo>
                    <a:pt x="3992065" y="1212965"/>
                    <a:pt x="3989320" y="1219590"/>
                    <a:pt x="3984435" y="1224476"/>
                  </a:cubicBezTo>
                  <a:cubicBezTo>
                    <a:pt x="3979550" y="1229361"/>
                    <a:pt x="3972924" y="1232105"/>
                    <a:pt x="3966016" y="1232105"/>
                  </a:cubicBezTo>
                  <a:lnTo>
                    <a:pt x="26049" y="1232105"/>
                  </a:lnTo>
                  <a:cubicBezTo>
                    <a:pt x="11663" y="1232105"/>
                    <a:pt x="0" y="1220443"/>
                    <a:pt x="0" y="1206056"/>
                  </a:cubicBezTo>
                  <a:lnTo>
                    <a:pt x="0" y="26049"/>
                  </a:lnTo>
                  <a:cubicBezTo>
                    <a:pt x="0" y="11663"/>
                    <a:pt x="11663" y="0"/>
                    <a:pt x="26049" y="0"/>
                  </a:cubicBezTo>
                  <a:close/>
                </a:path>
              </a:pathLst>
            </a:custGeom>
            <a:solidFill>
              <a:srgbClr val="FFFFFF"/>
            </a:solidFill>
            <a:ln w="104775" cap="rnd">
              <a:solidFill>
                <a:srgbClr val="0A162E"/>
              </a:solidFill>
              <a:prstDash val="solid"/>
              <a:round/>
            </a:ln>
          </p:spPr>
        </p:sp>
        <p:sp>
          <p:nvSpPr>
            <p:cNvPr name="TextBox 16" id="16"/>
            <p:cNvSpPr txBox="true"/>
            <p:nvPr/>
          </p:nvSpPr>
          <p:spPr>
            <a:xfrm>
              <a:off x="0" y="-38100"/>
              <a:ext cx="3992065" cy="1270205"/>
            </a:xfrm>
            <a:prstGeom prst="rect">
              <a:avLst/>
            </a:prstGeom>
          </p:spPr>
          <p:txBody>
            <a:bodyPr anchor="ctr" rtlCol="false" tIns="50800" lIns="50800" bIns="50800" rIns="50800"/>
            <a:lstStyle/>
            <a:p>
              <a:pPr algn="ctr">
                <a:lnSpc>
                  <a:spcPts val="2100"/>
                </a:lnSpc>
              </a:pPr>
            </a:p>
          </p:txBody>
        </p:sp>
      </p:grpSp>
      <p:sp>
        <p:nvSpPr>
          <p:cNvPr name="TextBox 17" id="17"/>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TextBox 18" id="18"/>
          <p:cNvSpPr txBox="true"/>
          <p:nvPr/>
        </p:nvSpPr>
        <p:spPr>
          <a:xfrm rot="0">
            <a:off x="5440351" y="124655"/>
            <a:ext cx="8133026"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Ruang Lingkup Kelas Literasi :</a:t>
            </a:r>
          </a:p>
        </p:txBody>
      </p:sp>
      <p:sp>
        <p:nvSpPr>
          <p:cNvPr name="TextBox 19" id="19"/>
          <p:cNvSpPr txBox="true"/>
          <p:nvPr/>
        </p:nvSpPr>
        <p:spPr>
          <a:xfrm rot="0">
            <a:off x="1589008" y="3521910"/>
            <a:ext cx="15109984" cy="1154711"/>
          </a:xfrm>
          <a:prstGeom prst="rect">
            <a:avLst/>
          </a:prstGeom>
        </p:spPr>
        <p:txBody>
          <a:bodyPr anchor="t" rtlCol="false" tIns="0" lIns="0" bIns="0" rIns="0">
            <a:spAutoFit/>
          </a:bodyPr>
          <a:lstStyle/>
          <a:p>
            <a:pPr algn="ctr">
              <a:lnSpc>
                <a:spcPts val="4581"/>
              </a:lnSpc>
            </a:pPr>
            <a:r>
              <a:rPr lang="en-US" b="true" sz="3235">
                <a:solidFill>
                  <a:srgbClr val="000000"/>
                </a:solidFill>
                <a:latin typeface="Helios Bold"/>
                <a:ea typeface="Helios Bold"/>
                <a:cs typeface="Helios Bold"/>
                <a:sym typeface="Helios Bold"/>
              </a:rPr>
              <a:t>Referensi merupakan sumber rujukan, dan manager pada konteks ini dapat dimaknai sebagai pengaturan atau pengelolaan. </a:t>
            </a:r>
          </a:p>
        </p:txBody>
      </p:sp>
      <p:sp>
        <p:nvSpPr>
          <p:cNvPr name="TextBox 20" id="20"/>
          <p:cNvSpPr txBox="true"/>
          <p:nvPr/>
        </p:nvSpPr>
        <p:spPr>
          <a:xfrm rot="0">
            <a:off x="2113367" y="4923652"/>
            <a:ext cx="14040397" cy="2069802"/>
          </a:xfrm>
          <a:prstGeom prst="rect">
            <a:avLst/>
          </a:prstGeom>
        </p:spPr>
        <p:txBody>
          <a:bodyPr anchor="t" rtlCol="false" tIns="0" lIns="0" bIns="0" rIns="0">
            <a:spAutoFit/>
          </a:bodyPr>
          <a:lstStyle/>
          <a:p>
            <a:pPr algn="ctr">
              <a:lnSpc>
                <a:spcPts val="8088"/>
              </a:lnSpc>
            </a:pPr>
            <a:r>
              <a:rPr lang="en-US" b="true" sz="3235">
                <a:solidFill>
                  <a:srgbClr val="000000"/>
                </a:solidFill>
                <a:latin typeface="Helios Bold"/>
                <a:ea typeface="Helios Bold"/>
                <a:cs typeface="Helios Bold"/>
                <a:sym typeface="Helios Bold"/>
              </a:rPr>
              <a:t>Menurut (Hantla, 2019) referensi manager merupakan perangkat lunak</a:t>
            </a:r>
          </a:p>
          <a:p>
            <a:pPr algn="ctr">
              <a:lnSpc>
                <a:spcPts val="1617"/>
              </a:lnSpc>
            </a:pPr>
            <a:r>
              <a:rPr lang="en-US" b="true" sz="3235">
                <a:solidFill>
                  <a:srgbClr val="000000"/>
                </a:solidFill>
                <a:latin typeface="Helios Bold"/>
                <a:ea typeface="Helios Bold"/>
                <a:cs typeface="Helios Bold"/>
                <a:sym typeface="Helios Bold"/>
              </a:rPr>
              <a:t>yang didesain untuk para sarjana atau peneliti yang memiliki dan</a:t>
            </a:r>
          </a:p>
          <a:p>
            <a:pPr algn="ctr">
              <a:lnSpc>
                <a:spcPts val="7542"/>
              </a:lnSpc>
            </a:pPr>
            <a:r>
              <a:rPr lang="en-US" b="true" sz="3235">
                <a:solidFill>
                  <a:srgbClr val="000000"/>
                </a:solidFill>
                <a:latin typeface="Helios Bold"/>
                <a:ea typeface="Helios Bold"/>
                <a:cs typeface="Helios Bold"/>
                <a:sym typeface="Helios Bold"/>
              </a:rPr>
              <a:t>mengurutkan sumber referensi saat menulis. </a:t>
            </a:r>
          </a:p>
        </p:txBody>
      </p:sp>
      <p:sp>
        <p:nvSpPr>
          <p:cNvPr name="TextBox 21" id="21"/>
          <p:cNvSpPr txBox="true"/>
          <p:nvPr/>
        </p:nvSpPr>
        <p:spPr>
          <a:xfrm rot="0">
            <a:off x="5440351" y="742714"/>
            <a:ext cx="6336335" cy="925154"/>
          </a:xfrm>
          <a:prstGeom prst="rect">
            <a:avLst/>
          </a:prstGeom>
        </p:spPr>
        <p:txBody>
          <a:bodyPr anchor="t" rtlCol="false" tIns="0" lIns="0" bIns="0" rIns="0">
            <a:spAutoFit/>
          </a:bodyPr>
          <a:lstStyle/>
          <a:p>
            <a:pPr algn="l">
              <a:lnSpc>
                <a:spcPts val="7306"/>
              </a:lnSpc>
            </a:pPr>
            <a:r>
              <a:rPr lang="en-US" b="true" sz="5218">
                <a:solidFill>
                  <a:srgbClr val="0F4984"/>
                </a:solidFill>
                <a:latin typeface="Helios Bold"/>
                <a:ea typeface="Helios Bold"/>
                <a:cs typeface="Helios Bold"/>
                <a:sym typeface="Helios Bold"/>
              </a:rPr>
              <a:t>Reference Manager</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5" id="15"/>
          <p:cNvSpPr txBox="true"/>
          <p:nvPr/>
        </p:nvSpPr>
        <p:spPr>
          <a:xfrm rot="0">
            <a:off x="645204" y="3769481"/>
            <a:ext cx="5875334" cy="2281418"/>
          </a:xfrm>
          <a:prstGeom prst="rect">
            <a:avLst/>
          </a:prstGeom>
        </p:spPr>
        <p:txBody>
          <a:bodyPr anchor="t" rtlCol="false" tIns="0" lIns="0" bIns="0" rIns="0">
            <a:spAutoFit/>
          </a:bodyPr>
          <a:lstStyle/>
          <a:p>
            <a:pPr algn="l">
              <a:lnSpc>
                <a:spcPts val="6025"/>
              </a:lnSpc>
            </a:pPr>
            <a:r>
              <a:rPr lang="en-US" b="true" sz="4273">
                <a:solidFill>
                  <a:srgbClr val="0F4984"/>
                </a:solidFill>
                <a:latin typeface="Helios Bold"/>
                <a:ea typeface="Helios Bold"/>
                <a:cs typeface="Helios Bold"/>
                <a:sym typeface="Helios Bold"/>
              </a:rPr>
              <a:t>MENDELEY, ZOTERO, ENDNOTE, JABREF, CITAVI, etc. </a:t>
            </a:r>
          </a:p>
        </p:txBody>
      </p:sp>
      <p:sp>
        <p:nvSpPr>
          <p:cNvPr name="Freeform 16" id="16"/>
          <p:cNvSpPr/>
          <p:nvPr/>
        </p:nvSpPr>
        <p:spPr>
          <a:xfrm flipH="false" flipV="false" rot="0">
            <a:off x="8689368" y="3218537"/>
            <a:ext cx="3780367" cy="4487434"/>
          </a:xfrm>
          <a:custGeom>
            <a:avLst/>
            <a:gdLst/>
            <a:ahLst/>
            <a:cxnLst/>
            <a:rect r="r" b="b" t="t" l="l"/>
            <a:pathLst>
              <a:path h="4487434" w="3780367">
                <a:moveTo>
                  <a:pt x="0" y="0"/>
                </a:moveTo>
                <a:lnTo>
                  <a:pt x="3780368" y="0"/>
                </a:lnTo>
                <a:lnTo>
                  <a:pt x="3780368" y="4487434"/>
                </a:lnTo>
                <a:lnTo>
                  <a:pt x="0" y="4487434"/>
                </a:lnTo>
                <a:lnTo>
                  <a:pt x="0" y="0"/>
                </a:lnTo>
                <a:close/>
              </a:path>
            </a:pathLst>
          </a:custGeom>
          <a:blipFill>
            <a:blip r:embed="rId11"/>
            <a:stretch>
              <a:fillRect l="-9385" t="0" r="-9317" b="0"/>
            </a:stretch>
          </a:blipFill>
        </p:spPr>
      </p:sp>
      <p:grpSp>
        <p:nvGrpSpPr>
          <p:cNvPr name="Group 17" id="17"/>
          <p:cNvGrpSpPr>
            <a:grpSpLocks noChangeAspect="true"/>
          </p:cNvGrpSpPr>
          <p:nvPr/>
        </p:nvGrpSpPr>
        <p:grpSpPr>
          <a:xfrm rot="0">
            <a:off x="12751947" y="3884443"/>
            <a:ext cx="2349013" cy="2084514"/>
            <a:chOff x="0" y="0"/>
            <a:chExt cx="3190875" cy="2831592"/>
          </a:xfrm>
        </p:grpSpPr>
        <p:sp>
          <p:nvSpPr>
            <p:cNvPr name="Freeform 18" id="18"/>
            <p:cNvSpPr/>
            <p:nvPr/>
          </p:nvSpPr>
          <p:spPr>
            <a:xfrm flipH="false" flipV="false" rot="0">
              <a:off x="0" y="0"/>
              <a:ext cx="3190875" cy="2831592"/>
            </a:xfrm>
            <a:custGeom>
              <a:avLst/>
              <a:gdLst/>
              <a:ahLst/>
              <a:cxnLst/>
              <a:rect r="r" b="b" t="t" l="l"/>
              <a:pathLst>
                <a:path h="2831592" w="3190875">
                  <a:moveTo>
                    <a:pt x="0" y="0"/>
                  </a:moveTo>
                  <a:lnTo>
                    <a:pt x="0" y="2831592"/>
                  </a:lnTo>
                  <a:lnTo>
                    <a:pt x="3190875" y="2831592"/>
                  </a:lnTo>
                  <a:lnTo>
                    <a:pt x="3190875" y="0"/>
                  </a:lnTo>
                  <a:close/>
                </a:path>
              </a:pathLst>
            </a:custGeom>
            <a:solidFill>
              <a:srgbClr val="C82929"/>
            </a:solidFill>
          </p:spPr>
        </p:sp>
      </p:grpSp>
      <p:sp>
        <p:nvSpPr>
          <p:cNvPr name="Freeform 19" id="19"/>
          <p:cNvSpPr/>
          <p:nvPr/>
        </p:nvSpPr>
        <p:spPr>
          <a:xfrm flipH="false" flipV="false" rot="0">
            <a:off x="11789188" y="2434366"/>
            <a:ext cx="2045184" cy="1943426"/>
          </a:xfrm>
          <a:custGeom>
            <a:avLst/>
            <a:gdLst/>
            <a:ahLst/>
            <a:cxnLst/>
            <a:rect r="r" b="b" t="t" l="l"/>
            <a:pathLst>
              <a:path h="1943426" w="2045184">
                <a:moveTo>
                  <a:pt x="0" y="0"/>
                </a:moveTo>
                <a:lnTo>
                  <a:pt x="2045184" y="0"/>
                </a:lnTo>
                <a:lnTo>
                  <a:pt x="2045184" y="1943426"/>
                </a:lnTo>
                <a:lnTo>
                  <a:pt x="0" y="1943426"/>
                </a:lnTo>
                <a:lnTo>
                  <a:pt x="0" y="0"/>
                </a:lnTo>
                <a:close/>
              </a:path>
            </a:pathLst>
          </a:custGeom>
          <a:blipFill>
            <a:blip r:embed="rId12"/>
            <a:stretch>
              <a:fillRect l="-14605" t="0" r="-14600" b="0"/>
            </a:stretch>
          </a:blipFill>
        </p:spPr>
      </p:sp>
      <p:sp>
        <p:nvSpPr>
          <p:cNvPr name="Freeform 20" id="20"/>
          <p:cNvSpPr/>
          <p:nvPr/>
        </p:nvSpPr>
        <p:spPr>
          <a:xfrm flipH="false" flipV="false" rot="0">
            <a:off x="12735378" y="3877417"/>
            <a:ext cx="2195072" cy="1943426"/>
          </a:xfrm>
          <a:custGeom>
            <a:avLst/>
            <a:gdLst/>
            <a:ahLst/>
            <a:cxnLst/>
            <a:rect r="r" b="b" t="t" l="l"/>
            <a:pathLst>
              <a:path h="1943426" w="2195072">
                <a:moveTo>
                  <a:pt x="0" y="0"/>
                </a:moveTo>
                <a:lnTo>
                  <a:pt x="2195071" y="0"/>
                </a:lnTo>
                <a:lnTo>
                  <a:pt x="2195071" y="1943426"/>
                </a:lnTo>
                <a:lnTo>
                  <a:pt x="0" y="1943426"/>
                </a:lnTo>
                <a:lnTo>
                  <a:pt x="0" y="0"/>
                </a:lnTo>
                <a:close/>
              </a:path>
            </a:pathLst>
          </a:custGeom>
          <a:blipFill>
            <a:blip r:embed="rId13"/>
            <a:stretch>
              <a:fillRect l="0" t="-5304" r="0" b="-5127"/>
            </a:stretch>
          </a:blipFill>
        </p:spPr>
      </p:sp>
      <p:grpSp>
        <p:nvGrpSpPr>
          <p:cNvPr name="Group 21" id="21"/>
          <p:cNvGrpSpPr>
            <a:grpSpLocks noChangeAspect="true"/>
          </p:cNvGrpSpPr>
          <p:nvPr/>
        </p:nvGrpSpPr>
        <p:grpSpPr>
          <a:xfrm rot="0">
            <a:off x="8571392" y="2903131"/>
            <a:ext cx="1118179" cy="1776239"/>
            <a:chOff x="0" y="0"/>
            <a:chExt cx="1518920" cy="2412822"/>
          </a:xfrm>
        </p:grpSpPr>
        <p:sp>
          <p:nvSpPr>
            <p:cNvPr name="Freeform 22" id="22"/>
            <p:cNvSpPr/>
            <p:nvPr/>
          </p:nvSpPr>
          <p:spPr>
            <a:xfrm flipH="false" flipV="false" rot="0">
              <a:off x="0" y="0"/>
              <a:ext cx="1518920" cy="2412873"/>
            </a:xfrm>
            <a:custGeom>
              <a:avLst/>
              <a:gdLst/>
              <a:ahLst/>
              <a:cxnLst/>
              <a:rect r="r" b="b" t="t" l="l"/>
              <a:pathLst>
                <a:path h="2412873" w="1518920">
                  <a:moveTo>
                    <a:pt x="0" y="2412873"/>
                  </a:moveTo>
                  <a:lnTo>
                    <a:pt x="1518920" y="2412873"/>
                  </a:lnTo>
                  <a:lnTo>
                    <a:pt x="1518920" y="0"/>
                  </a:lnTo>
                  <a:lnTo>
                    <a:pt x="0" y="0"/>
                  </a:lnTo>
                  <a:close/>
                </a:path>
              </a:pathLst>
            </a:custGeom>
            <a:solidFill>
              <a:srgbClr val="000000">
                <a:alpha val="0"/>
              </a:srgbClr>
            </a:solidFill>
          </p:spPr>
        </p:sp>
      </p:grpSp>
      <p:grpSp>
        <p:nvGrpSpPr>
          <p:cNvPr name="Group 23" id="23"/>
          <p:cNvGrpSpPr>
            <a:grpSpLocks noChangeAspect="true"/>
          </p:cNvGrpSpPr>
          <p:nvPr/>
        </p:nvGrpSpPr>
        <p:grpSpPr>
          <a:xfrm rot="0">
            <a:off x="10270745" y="5581735"/>
            <a:ext cx="2350765" cy="2270899"/>
            <a:chOff x="0" y="0"/>
            <a:chExt cx="3193250" cy="3084766"/>
          </a:xfrm>
        </p:grpSpPr>
        <p:sp>
          <p:nvSpPr>
            <p:cNvPr name="Freeform 24" id="24"/>
            <p:cNvSpPr/>
            <p:nvPr/>
          </p:nvSpPr>
          <p:spPr>
            <a:xfrm flipH="false" flipV="false" rot="0">
              <a:off x="0" y="0"/>
              <a:ext cx="3193288" cy="3084830"/>
            </a:xfrm>
            <a:custGeom>
              <a:avLst/>
              <a:gdLst/>
              <a:ahLst/>
              <a:cxnLst/>
              <a:rect r="r" b="b" t="t" l="l"/>
              <a:pathLst>
                <a:path h="3084830" w="3193288">
                  <a:moveTo>
                    <a:pt x="0" y="3084830"/>
                  </a:moveTo>
                  <a:lnTo>
                    <a:pt x="3193288" y="3084830"/>
                  </a:lnTo>
                  <a:lnTo>
                    <a:pt x="3193288" y="0"/>
                  </a:lnTo>
                  <a:lnTo>
                    <a:pt x="0" y="0"/>
                  </a:lnTo>
                  <a:close/>
                </a:path>
              </a:pathLst>
            </a:custGeom>
            <a:solidFill>
              <a:srgbClr val="000000">
                <a:alpha val="0"/>
              </a:srgbClr>
            </a:solid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152064" y="4345534"/>
            <a:ext cx="17641281" cy="2423093"/>
          </a:xfrm>
          <a:custGeom>
            <a:avLst/>
            <a:gdLst/>
            <a:ahLst/>
            <a:cxnLst/>
            <a:rect r="r" b="b" t="t" l="l"/>
            <a:pathLst>
              <a:path h="2423093" w="17641281">
                <a:moveTo>
                  <a:pt x="0" y="0"/>
                </a:moveTo>
                <a:lnTo>
                  <a:pt x="17641281" y="0"/>
                </a:lnTo>
                <a:lnTo>
                  <a:pt x="17641281" y="2423093"/>
                </a:lnTo>
                <a:lnTo>
                  <a:pt x="0" y="2423093"/>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4" id="4"/>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0">
            <a:off x="691382" y="9854717"/>
            <a:ext cx="308772" cy="314192"/>
            <a:chOff x="0" y="0"/>
            <a:chExt cx="308775" cy="314198"/>
          </a:xfrm>
        </p:grpSpPr>
        <p:sp>
          <p:nvSpPr>
            <p:cNvPr name="Freeform 6" id="6"/>
            <p:cNvSpPr/>
            <p:nvPr/>
          </p:nvSpPr>
          <p:spPr>
            <a:xfrm flipH="false" flipV="false" rot="0">
              <a:off x="0" y="0"/>
              <a:ext cx="308737" cy="314198"/>
            </a:xfrm>
            <a:custGeom>
              <a:avLst/>
              <a:gdLst/>
              <a:ahLst/>
              <a:cxnLst/>
              <a:rect r="r" b="b" t="t" l="l"/>
              <a:pathLst>
                <a:path h="314198" w="308737">
                  <a:moveTo>
                    <a:pt x="0" y="314198"/>
                  </a:moveTo>
                  <a:lnTo>
                    <a:pt x="308737" y="314198"/>
                  </a:lnTo>
                  <a:lnTo>
                    <a:pt x="308737" y="0"/>
                  </a:lnTo>
                  <a:lnTo>
                    <a:pt x="0" y="0"/>
                  </a:lnTo>
                  <a:close/>
                </a:path>
              </a:pathLst>
            </a:custGeom>
            <a:solidFill>
              <a:srgbClr val="000000">
                <a:alpha val="0"/>
              </a:srgbClr>
            </a:solidFill>
          </p:spPr>
        </p:sp>
      </p:grpSp>
      <p:grpSp>
        <p:nvGrpSpPr>
          <p:cNvPr name="Group 7" id="7"/>
          <p:cNvGrpSpPr>
            <a:grpSpLocks noChangeAspect="true"/>
          </p:cNvGrpSpPr>
          <p:nvPr/>
        </p:nvGrpSpPr>
        <p:grpSpPr>
          <a:xfrm rot="0">
            <a:off x="4312901" y="9846221"/>
            <a:ext cx="331194" cy="331194"/>
            <a:chOff x="0" y="0"/>
            <a:chExt cx="331191" cy="331191"/>
          </a:xfrm>
        </p:grpSpPr>
        <p:sp>
          <p:nvSpPr>
            <p:cNvPr name="Freeform 8" id="8"/>
            <p:cNvSpPr/>
            <p:nvPr/>
          </p:nvSpPr>
          <p:spPr>
            <a:xfrm flipH="false" flipV="false" rot="0">
              <a:off x="0" y="0"/>
              <a:ext cx="331216" cy="331216"/>
            </a:xfrm>
            <a:custGeom>
              <a:avLst/>
              <a:gdLst/>
              <a:ahLst/>
              <a:cxnLst/>
              <a:rect r="r" b="b" t="t" l="l"/>
              <a:pathLst>
                <a:path h="331216" w="331216">
                  <a:moveTo>
                    <a:pt x="0" y="331216"/>
                  </a:moveTo>
                  <a:lnTo>
                    <a:pt x="331216" y="331216"/>
                  </a:lnTo>
                  <a:lnTo>
                    <a:pt x="331216" y="0"/>
                  </a:lnTo>
                  <a:lnTo>
                    <a:pt x="0" y="0"/>
                  </a:lnTo>
                  <a:close/>
                </a:path>
              </a:pathLst>
            </a:custGeom>
            <a:solidFill>
              <a:srgbClr val="000000">
                <a:alpha val="0"/>
              </a:srgbClr>
            </a:solidFill>
          </p:spPr>
        </p:sp>
      </p:grpSp>
      <p:sp>
        <p:nvSpPr>
          <p:cNvPr name="TextBox 9" id="9"/>
          <p:cNvSpPr txBox="true"/>
          <p:nvPr/>
        </p:nvSpPr>
        <p:spPr>
          <a:xfrm rot="0">
            <a:off x="4903318" y="1932163"/>
            <a:ext cx="8481365" cy="868223"/>
          </a:xfrm>
          <a:prstGeom prst="rect">
            <a:avLst/>
          </a:prstGeom>
        </p:spPr>
        <p:txBody>
          <a:bodyPr anchor="t" rtlCol="false" tIns="0" lIns="0" bIns="0" rIns="0">
            <a:spAutoFit/>
          </a:bodyPr>
          <a:lstStyle/>
          <a:p>
            <a:pPr algn="l">
              <a:lnSpc>
                <a:spcPts val="6961"/>
              </a:lnSpc>
            </a:pPr>
            <a:r>
              <a:rPr lang="en-US" b="true" sz="4972">
                <a:solidFill>
                  <a:srgbClr val="145DA0"/>
                </a:solidFill>
                <a:latin typeface="Helios Bold"/>
                <a:ea typeface="Helios Bold"/>
                <a:cs typeface="Helios Bold"/>
                <a:sym typeface="Helios Bold"/>
              </a:rPr>
              <a:t>Ruang Lingkup Kelas Sitasi</a:t>
            </a:r>
          </a:p>
        </p:txBody>
      </p:sp>
      <p:sp>
        <p:nvSpPr>
          <p:cNvPr name="TextBox 10" id="10"/>
          <p:cNvSpPr txBox="true"/>
          <p:nvPr/>
        </p:nvSpPr>
        <p:spPr>
          <a:xfrm rot="0">
            <a:off x="596682" y="5297091"/>
            <a:ext cx="2093309" cy="507730"/>
          </a:xfrm>
          <a:prstGeom prst="rect">
            <a:avLst/>
          </a:prstGeom>
        </p:spPr>
        <p:txBody>
          <a:bodyPr anchor="t" rtlCol="false" tIns="0" lIns="0" bIns="0" rIns="0">
            <a:spAutoFit/>
          </a:bodyPr>
          <a:lstStyle/>
          <a:p>
            <a:pPr algn="l">
              <a:lnSpc>
                <a:spcPts val="4021"/>
              </a:lnSpc>
            </a:pPr>
            <a:r>
              <a:rPr lang="en-US" b="true" sz="2872">
                <a:solidFill>
                  <a:srgbClr val="FEFFFD"/>
                </a:solidFill>
                <a:latin typeface="Helios Bold"/>
                <a:ea typeface="Helios Bold"/>
                <a:cs typeface="Helios Bold"/>
                <a:sym typeface="Helios Bold"/>
              </a:rPr>
              <a:t>Plagiarisme</a:t>
            </a:r>
          </a:p>
        </p:txBody>
      </p:sp>
      <p:sp>
        <p:nvSpPr>
          <p:cNvPr name="TextBox 11" id="11"/>
          <p:cNvSpPr txBox="true"/>
          <p:nvPr/>
        </p:nvSpPr>
        <p:spPr>
          <a:xfrm rot="0">
            <a:off x="4176882" y="5044678"/>
            <a:ext cx="2217953" cy="1022080"/>
          </a:xfrm>
          <a:prstGeom prst="rect">
            <a:avLst/>
          </a:prstGeom>
        </p:spPr>
        <p:txBody>
          <a:bodyPr anchor="t" rtlCol="false" tIns="0" lIns="0" bIns="0" rIns="0">
            <a:spAutoFit/>
          </a:bodyPr>
          <a:lstStyle/>
          <a:p>
            <a:pPr algn="ctr">
              <a:lnSpc>
                <a:spcPts val="4050"/>
              </a:lnSpc>
            </a:pPr>
            <a:r>
              <a:rPr lang="en-US" b="true" sz="2872">
                <a:solidFill>
                  <a:srgbClr val="FEFFFD"/>
                </a:solidFill>
                <a:latin typeface="Helios Bold"/>
                <a:ea typeface="Helios Bold"/>
                <a:cs typeface="Helios Bold"/>
                <a:sym typeface="Helios Bold"/>
              </a:rPr>
              <a:t>Pencegahan Plagiarisme</a:t>
            </a:r>
          </a:p>
        </p:txBody>
      </p:sp>
      <p:sp>
        <p:nvSpPr>
          <p:cNvPr name="TextBox 12" id="12"/>
          <p:cNvSpPr txBox="true"/>
          <p:nvPr/>
        </p:nvSpPr>
        <p:spPr>
          <a:xfrm rot="0">
            <a:off x="8484401" y="5297100"/>
            <a:ext cx="966006" cy="490818"/>
          </a:xfrm>
          <a:prstGeom prst="rect">
            <a:avLst/>
          </a:prstGeom>
        </p:spPr>
        <p:txBody>
          <a:bodyPr anchor="t" rtlCol="false" tIns="0" lIns="0" bIns="0" rIns="0">
            <a:spAutoFit/>
          </a:bodyPr>
          <a:lstStyle/>
          <a:p>
            <a:pPr algn="l">
              <a:lnSpc>
                <a:spcPts val="3922"/>
              </a:lnSpc>
            </a:pPr>
            <a:r>
              <a:rPr lang="en-US" b="true" sz="2801">
                <a:solidFill>
                  <a:srgbClr val="FEFFFD"/>
                </a:solidFill>
                <a:latin typeface="Helios Bold"/>
                <a:ea typeface="Helios Bold"/>
                <a:cs typeface="Helios Bold"/>
                <a:sym typeface="Helios Bold"/>
              </a:rPr>
              <a:t>Sitasi</a:t>
            </a:r>
          </a:p>
        </p:txBody>
      </p:sp>
      <p:sp>
        <p:nvSpPr>
          <p:cNvPr name="TextBox 13" id="13"/>
          <p:cNvSpPr txBox="true"/>
          <p:nvPr/>
        </p:nvSpPr>
        <p:spPr>
          <a:xfrm rot="0">
            <a:off x="11728784" y="5187553"/>
            <a:ext cx="1852252" cy="743462"/>
          </a:xfrm>
          <a:prstGeom prst="rect">
            <a:avLst/>
          </a:prstGeom>
        </p:spPr>
        <p:txBody>
          <a:bodyPr anchor="t" rtlCol="false" tIns="0" lIns="0" bIns="0" rIns="0">
            <a:spAutoFit/>
          </a:bodyPr>
          <a:lstStyle/>
          <a:p>
            <a:pPr algn="ctr">
              <a:lnSpc>
                <a:spcPts val="2082"/>
              </a:lnSpc>
            </a:pPr>
            <a:r>
              <a:rPr lang="en-US" b="true" sz="2449">
                <a:solidFill>
                  <a:srgbClr val="FEFFFD"/>
                </a:solidFill>
                <a:latin typeface="Helios Bold"/>
                <a:ea typeface="Helios Bold"/>
                <a:cs typeface="Helios Bold"/>
                <a:sym typeface="Helios Bold"/>
              </a:rPr>
              <a:t>Reference</a:t>
            </a:r>
          </a:p>
          <a:p>
            <a:pPr algn="ctr">
              <a:lnSpc>
                <a:spcPts val="1385"/>
              </a:lnSpc>
            </a:pPr>
          </a:p>
          <a:p>
            <a:pPr algn="ctr">
              <a:lnSpc>
                <a:spcPts val="2082"/>
              </a:lnSpc>
            </a:pPr>
            <a:r>
              <a:rPr lang="en-US" b="true" sz="2449">
                <a:solidFill>
                  <a:srgbClr val="FEFFFD"/>
                </a:solidFill>
                <a:latin typeface="Helios Bold"/>
                <a:ea typeface="Helios Bold"/>
                <a:cs typeface="Helios Bold"/>
                <a:sym typeface="Helios Bold"/>
              </a:rPr>
              <a:t>Manager</a:t>
            </a:r>
          </a:p>
        </p:txBody>
      </p:sp>
      <p:sp>
        <p:nvSpPr>
          <p:cNvPr name="TextBox 14" id="14"/>
          <p:cNvSpPr txBox="true"/>
          <p:nvPr/>
        </p:nvSpPr>
        <p:spPr>
          <a:xfrm rot="0">
            <a:off x="15254114" y="4821984"/>
            <a:ext cx="2192579" cy="1530572"/>
          </a:xfrm>
          <a:prstGeom prst="rect">
            <a:avLst/>
          </a:prstGeom>
        </p:spPr>
        <p:txBody>
          <a:bodyPr anchor="t" rtlCol="false" tIns="0" lIns="0" bIns="0" rIns="0">
            <a:spAutoFit/>
          </a:bodyPr>
          <a:lstStyle/>
          <a:p>
            <a:pPr algn="ctr">
              <a:lnSpc>
                <a:spcPts val="4039"/>
              </a:lnSpc>
            </a:pPr>
            <a:r>
              <a:rPr lang="en-US" b="true" sz="2852">
                <a:solidFill>
                  <a:srgbClr val="FEFFFD"/>
                </a:solidFill>
                <a:latin typeface="Helios Bold"/>
                <a:ea typeface="Helios Bold"/>
                <a:cs typeface="Helios Bold"/>
                <a:sym typeface="Helios Bold"/>
              </a:rPr>
              <a:t>Praktik Penge</a:t>
            </a:r>
            <a:r>
              <a:rPr lang="en-US" sz="2852">
                <a:solidFill>
                  <a:srgbClr val="FEFFFD"/>
                </a:solidFill>
                <a:latin typeface="Helios"/>
                <a:ea typeface="Helios"/>
                <a:cs typeface="Helios"/>
                <a:sym typeface="Helios"/>
              </a:rPr>
              <a:t>S</a:t>
            </a:r>
            <a:r>
              <a:rPr lang="en-US" b="true" sz="2852">
                <a:solidFill>
                  <a:srgbClr val="FEFFFD"/>
                </a:solidFill>
                <a:latin typeface="Helios Bold"/>
                <a:ea typeface="Helios Bold"/>
                <a:cs typeface="Helios Bold"/>
                <a:sym typeface="Helios Bold"/>
              </a:rPr>
              <a:t>lolaan Sitasi</a:t>
            </a:r>
          </a:p>
        </p:txBody>
      </p:sp>
      <p:sp>
        <p:nvSpPr>
          <p:cNvPr name="Freeform 15" id="15"/>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16" id="16"/>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17" id="17"/>
          <p:cNvGrpSpPr/>
          <p:nvPr/>
        </p:nvGrpSpPr>
        <p:grpSpPr>
          <a:xfrm rot="0">
            <a:off x="-1929195" y="8389571"/>
            <a:ext cx="3735531" cy="3735531"/>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145DA0"/>
              </a:solidFill>
              <a:prstDash val="solid"/>
              <a:miter/>
            </a:ln>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16702707" y="-576800"/>
            <a:ext cx="1286950" cy="12869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5" id="15"/>
          <p:cNvSpPr txBox="true"/>
          <p:nvPr/>
        </p:nvSpPr>
        <p:spPr>
          <a:xfrm rot="0">
            <a:off x="5315312" y="221086"/>
            <a:ext cx="3093520"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MENDELEY</a:t>
            </a:r>
          </a:p>
        </p:txBody>
      </p:sp>
      <p:sp>
        <p:nvSpPr>
          <p:cNvPr name="TextBox 16" id="16"/>
          <p:cNvSpPr txBox="true"/>
          <p:nvPr/>
        </p:nvSpPr>
        <p:spPr>
          <a:xfrm rot="0">
            <a:off x="705191" y="4279565"/>
            <a:ext cx="7239448" cy="3161881"/>
          </a:xfrm>
          <a:prstGeom prst="rect">
            <a:avLst/>
          </a:prstGeom>
        </p:spPr>
        <p:txBody>
          <a:bodyPr anchor="t" rtlCol="false" tIns="0" lIns="0" bIns="0" rIns="0">
            <a:spAutoFit/>
          </a:bodyPr>
          <a:lstStyle/>
          <a:p>
            <a:pPr algn="just">
              <a:lnSpc>
                <a:spcPts val="5023"/>
              </a:lnSpc>
            </a:pPr>
            <a:r>
              <a:rPr lang="en-US" b="true" sz="3098" spc="46">
                <a:solidFill>
                  <a:srgbClr val="145DA0"/>
                </a:solidFill>
                <a:latin typeface="Helios Bold"/>
                <a:ea typeface="Helios Bold"/>
                <a:cs typeface="Helios Bold"/>
                <a:sym typeface="Helios Bold"/>
              </a:rPr>
              <a:t>Sebuah aplikasi yang dikembangkan oleh Elsevier dan menjadi software yang saat ini paling populer dikalangan para peneliti untuk software reference manager.</a:t>
            </a:r>
          </a:p>
        </p:txBody>
      </p:sp>
      <p:sp>
        <p:nvSpPr>
          <p:cNvPr name="Freeform 17" id="17"/>
          <p:cNvSpPr/>
          <p:nvPr/>
        </p:nvSpPr>
        <p:spPr>
          <a:xfrm flipH="false" flipV="false" rot="0">
            <a:off x="8460072" y="3685811"/>
            <a:ext cx="8422943" cy="4482739"/>
          </a:xfrm>
          <a:custGeom>
            <a:avLst/>
            <a:gdLst/>
            <a:ahLst/>
            <a:cxnLst/>
            <a:rect r="r" b="b" t="t" l="l"/>
            <a:pathLst>
              <a:path h="4482739" w="8422943">
                <a:moveTo>
                  <a:pt x="0" y="0"/>
                </a:moveTo>
                <a:lnTo>
                  <a:pt x="8422943" y="0"/>
                </a:lnTo>
                <a:lnTo>
                  <a:pt x="8422943" y="4482739"/>
                </a:lnTo>
                <a:lnTo>
                  <a:pt x="0" y="4482739"/>
                </a:lnTo>
                <a:lnTo>
                  <a:pt x="0" y="0"/>
                </a:lnTo>
                <a:close/>
              </a:path>
            </a:pathLst>
          </a:custGeom>
          <a:blipFill>
            <a:blip r:embed="rId11"/>
            <a:stretch>
              <a:fillRect l="-120" t="-226" r="-129" b="-197"/>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5" id="15"/>
          <p:cNvSpPr txBox="true"/>
          <p:nvPr/>
        </p:nvSpPr>
        <p:spPr>
          <a:xfrm rot="0">
            <a:off x="1451791" y="1574292"/>
            <a:ext cx="15296369" cy="1516418"/>
          </a:xfrm>
          <a:prstGeom prst="rect">
            <a:avLst/>
          </a:prstGeom>
        </p:spPr>
        <p:txBody>
          <a:bodyPr anchor="t" rtlCol="false" tIns="0" lIns="0" bIns="0" rIns="0">
            <a:spAutoFit/>
          </a:bodyPr>
          <a:lstStyle/>
          <a:p>
            <a:pPr algn="l">
              <a:lnSpc>
                <a:spcPts val="6025"/>
              </a:lnSpc>
            </a:pPr>
            <a:r>
              <a:rPr lang="en-US" b="true" sz="4273">
                <a:solidFill>
                  <a:srgbClr val="145DA0"/>
                </a:solidFill>
                <a:latin typeface="Helios Bold"/>
                <a:ea typeface="Helios Bold"/>
                <a:cs typeface="Helios Bold"/>
                <a:sym typeface="Helios Bold"/>
              </a:rPr>
              <a:t>Aplikasi ini tersedia di berbagai device, seperti Windows, Linux, Mac OS, Mendeley Web, Android, dan iOS.</a:t>
            </a:r>
          </a:p>
        </p:txBody>
      </p:sp>
      <p:grpSp>
        <p:nvGrpSpPr>
          <p:cNvPr name="Group 16" id="16"/>
          <p:cNvGrpSpPr>
            <a:grpSpLocks noChangeAspect="true"/>
          </p:cNvGrpSpPr>
          <p:nvPr/>
        </p:nvGrpSpPr>
        <p:grpSpPr>
          <a:xfrm rot="0">
            <a:off x="2227307" y="5335114"/>
            <a:ext cx="152400" cy="152400"/>
            <a:chOff x="0" y="0"/>
            <a:chExt cx="152400" cy="152400"/>
          </a:xfrm>
        </p:grpSpPr>
        <p:sp>
          <p:nvSpPr>
            <p:cNvPr name="Freeform 17" id="17"/>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8" id="18"/>
          <p:cNvGrpSpPr>
            <a:grpSpLocks noChangeAspect="true"/>
          </p:cNvGrpSpPr>
          <p:nvPr/>
        </p:nvGrpSpPr>
        <p:grpSpPr>
          <a:xfrm rot="0">
            <a:off x="2227307" y="5992339"/>
            <a:ext cx="152400" cy="152400"/>
            <a:chOff x="0" y="0"/>
            <a:chExt cx="152400" cy="152400"/>
          </a:xfrm>
        </p:grpSpPr>
        <p:sp>
          <p:nvSpPr>
            <p:cNvPr name="Freeform 19" id="19"/>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20" id="20"/>
          <p:cNvGrpSpPr>
            <a:grpSpLocks noChangeAspect="true"/>
          </p:cNvGrpSpPr>
          <p:nvPr/>
        </p:nvGrpSpPr>
        <p:grpSpPr>
          <a:xfrm rot="0">
            <a:off x="2227307" y="7306789"/>
            <a:ext cx="152400" cy="152400"/>
            <a:chOff x="0" y="0"/>
            <a:chExt cx="152400" cy="152400"/>
          </a:xfrm>
        </p:grpSpPr>
        <p:sp>
          <p:nvSpPr>
            <p:cNvPr name="Freeform 21" id="21"/>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sp>
        <p:nvSpPr>
          <p:cNvPr name="TextBox 22" id="22"/>
          <p:cNvSpPr txBox="true"/>
          <p:nvPr/>
        </p:nvSpPr>
        <p:spPr>
          <a:xfrm rot="0">
            <a:off x="1798682" y="4404550"/>
            <a:ext cx="7969910" cy="645462"/>
          </a:xfrm>
          <a:prstGeom prst="rect">
            <a:avLst/>
          </a:prstGeom>
        </p:spPr>
        <p:txBody>
          <a:bodyPr anchor="t" rtlCol="false" tIns="0" lIns="0" bIns="0" rIns="0">
            <a:spAutoFit/>
          </a:bodyPr>
          <a:lstStyle/>
          <a:p>
            <a:pPr algn="l">
              <a:lnSpc>
                <a:spcPts val="5174"/>
              </a:lnSpc>
            </a:pPr>
            <a:r>
              <a:rPr lang="en-US" sz="3725">
                <a:solidFill>
                  <a:srgbClr val="000000"/>
                </a:solidFill>
                <a:latin typeface="Helios"/>
                <a:ea typeface="Helios"/>
                <a:cs typeface="Helios"/>
                <a:sym typeface="Helios"/>
              </a:rPr>
              <a:t>Beberapa fungsi Mendeley meliputi : </a:t>
            </a:r>
          </a:p>
        </p:txBody>
      </p:sp>
      <p:sp>
        <p:nvSpPr>
          <p:cNvPr name="TextBox 23" id="23"/>
          <p:cNvSpPr txBox="true"/>
          <p:nvPr/>
        </p:nvSpPr>
        <p:spPr>
          <a:xfrm rot="0">
            <a:off x="2602944" y="5061776"/>
            <a:ext cx="12997825" cy="3274362"/>
          </a:xfrm>
          <a:prstGeom prst="rect">
            <a:avLst/>
          </a:prstGeom>
        </p:spPr>
        <p:txBody>
          <a:bodyPr anchor="t" rtlCol="false" tIns="0" lIns="0" bIns="0" rIns="0">
            <a:spAutoFit/>
          </a:bodyPr>
          <a:lstStyle/>
          <a:p>
            <a:pPr algn="l">
              <a:lnSpc>
                <a:spcPts val="5174"/>
              </a:lnSpc>
            </a:pPr>
            <a:r>
              <a:rPr lang="en-US" sz="3725">
                <a:solidFill>
                  <a:srgbClr val="000000"/>
                </a:solidFill>
                <a:latin typeface="Helios"/>
                <a:ea typeface="Helios"/>
                <a:cs typeface="Helios"/>
                <a:sym typeface="Helios"/>
              </a:rPr>
              <a:t>Menyimpan. mengatur dan mencari berbagai referensi Menyisipkan referensi dan bibliografi dalam Microsoft Word menggunakan plug-in Mendeley Cite Membaca, menyoroti, dan memberi anotasi pada PDF, serta berkolaborasi dengan orang lain dengan berbagai referensi</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5" id="15"/>
          <p:cNvSpPr txBox="true"/>
          <p:nvPr/>
        </p:nvSpPr>
        <p:spPr>
          <a:xfrm rot="0">
            <a:off x="5315312" y="255185"/>
            <a:ext cx="8035020" cy="665846"/>
          </a:xfrm>
          <a:prstGeom prst="rect">
            <a:avLst/>
          </a:prstGeom>
        </p:spPr>
        <p:txBody>
          <a:bodyPr anchor="t" rtlCol="false" tIns="0" lIns="0" bIns="0" rIns="0">
            <a:spAutoFit/>
          </a:bodyPr>
          <a:lstStyle/>
          <a:p>
            <a:pPr algn="l">
              <a:lnSpc>
                <a:spcPts val="5192"/>
              </a:lnSpc>
            </a:pPr>
            <a:r>
              <a:rPr lang="en-US" b="true" sz="4555">
                <a:solidFill>
                  <a:srgbClr val="0F4984"/>
                </a:solidFill>
                <a:latin typeface="Helios Bold"/>
                <a:ea typeface="Helios Bold"/>
                <a:cs typeface="Helios Bold"/>
                <a:sym typeface="Helios Bold"/>
              </a:rPr>
              <a:t>Praktik Pengelolaan Sitasi</a:t>
            </a:r>
          </a:p>
        </p:txBody>
      </p:sp>
      <p:sp>
        <p:nvSpPr>
          <p:cNvPr name="Freeform 16" id="16"/>
          <p:cNvSpPr/>
          <p:nvPr/>
        </p:nvSpPr>
        <p:spPr>
          <a:xfrm flipH="false" flipV="false" rot="0">
            <a:off x="3309309" y="3333441"/>
            <a:ext cx="11561464" cy="5365766"/>
          </a:xfrm>
          <a:custGeom>
            <a:avLst/>
            <a:gdLst/>
            <a:ahLst/>
            <a:cxnLst/>
            <a:rect r="r" b="b" t="t" l="l"/>
            <a:pathLst>
              <a:path h="5365766" w="11561464">
                <a:moveTo>
                  <a:pt x="0" y="0"/>
                </a:moveTo>
                <a:lnTo>
                  <a:pt x="11561464" y="0"/>
                </a:lnTo>
                <a:lnTo>
                  <a:pt x="11561464" y="5365765"/>
                </a:lnTo>
                <a:lnTo>
                  <a:pt x="0" y="5365765"/>
                </a:lnTo>
                <a:lnTo>
                  <a:pt x="0" y="0"/>
                </a:lnTo>
                <a:close/>
              </a:path>
            </a:pathLst>
          </a:custGeom>
          <a:blipFill>
            <a:blip r:embed="rId11"/>
            <a:stretch>
              <a:fillRect l="0" t="0" r="-30" b="0"/>
            </a:stretch>
          </a:blipFill>
        </p:spPr>
      </p:sp>
      <p:sp>
        <p:nvSpPr>
          <p:cNvPr name="TextBox 17" id="17"/>
          <p:cNvSpPr txBox="true"/>
          <p:nvPr/>
        </p:nvSpPr>
        <p:spPr>
          <a:xfrm rot="0">
            <a:off x="3359858" y="2628686"/>
            <a:ext cx="11618833" cy="496443"/>
          </a:xfrm>
          <a:prstGeom prst="rect">
            <a:avLst/>
          </a:prstGeom>
        </p:spPr>
        <p:txBody>
          <a:bodyPr anchor="t" rtlCol="false" tIns="0" lIns="0" bIns="0" rIns="0">
            <a:spAutoFit/>
          </a:bodyPr>
          <a:lstStyle/>
          <a:p>
            <a:pPr algn="l">
              <a:lnSpc>
                <a:spcPts val="3918"/>
              </a:lnSpc>
            </a:pPr>
            <a:r>
              <a:rPr lang="en-US" b="true" sz="2798">
                <a:solidFill>
                  <a:srgbClr val="000000"/>
                </a:solidFill>
                <a:latin typeface="Helios Bold"/>
                <a:ea typeface="Helios Bold"/>
                <a:cs typeface="Helios Bold"/>
                <a:sym typeface="Helios Bold"/>
              </a:rPr>
              <a:t>https://www.mendeley.com/download-reference-manager/windows</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5" id="15"/>
          <p:cNvSpPr/>
          <p:nvPr/>
        </p:nvSpPr>
        <p:spPr>
          <a:xfrm flipH="false" flipV="false" rot="0">
            <a:off x="8036319" y="4332656"/>
            <a:ext cx="920410" cy="827351"/>
          </a:xfrm>
          <a:custGeom>
            <a:avLst/>
            <a:gdLst/>
            <a:ahLst/>
            <a:cxnLst/>
            <a:rect r="r" b="b" t="t" l="l"/>
            <a:pathLst>
              <a:path h="827351" w="920410">
                <a:moveTo>
                  <a:pt x="0" y="0"/>
                </a:moveTo>
                <a:lnTo>
                  <a:pt x="920410" y="0"/>
                </a:lnTo>
                <a:lnTo>
                  <a:pt x="920410" y="827351"/>
                </a:lnTo>
                <a:lnTo>
                  <a:pt x="0" y="82735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1040130" y="1845440"/>
            <a:ext cx="5684482" cy="4525994"/>
          </a:xfrm>
          <a:custGeom>
            <a:avLst/>
            <a:gdLst/>
            <a:ahLst/>
            <a:cxnLst/>
            <a:rect r="r" b="b" t="t" l="l"/>
            <a:pathLst>
              <a:path h="4525994" w="5684482">
                <a:moveTo>
                  <a:pt x="0" y="0"/>
                </a:moveTo>
                <a:lnTo>
                  <a:pt x="5684482" y="0"/>
                </a:lnTo>
                <a:lnTo>
                  <a:pt x="5684482" y="4525994"/>
                </a:lnTo>
                <a:lnTo>
                  <a:pt x="0" y="4525994"/>
                </a:lnTo>
                <a:lnTo>
                  <a:pt x="0" y="0"/>
                </a:lnTo>
                <a:close/>
              </a:path>
            </a:pathLst>
          </a:custGeom>
          <a:blipFill>
            <a:blip r:embed="rId13"/>
            <a:stretch>
              <a:fillRect l="-77982" t="-35032" r="-79392" b="-46797"/>
            </a:stretch>
          </a:blipFill>
          <a:ln w="47625" cap="sq">
            <a:solidFill>
              <a:srgbClr val="145DA0"/>
            </a:solidFill>
            <a:prstDash val="solid"/>
            <a:miter/>
          </a:ln>
        </p:spPr>
      </p:sp>
      <p:sp>
        <p:nvSpPr>
          <p:cNvPr name="Freeform 17" id="17"/>
          <p:cNvSpPr/>
          <p:nvPr/>
        </p:nvSpPr>
        <p:spPr>
          <a:xfrm flipH="false" flipV="false" rot="0">
            <a:off x="9496958" y="3526660"/>
            <a:ext cx="7750912" cy="5874658"/>
          </a:xfrm>
          <a:custGeom>
            <a:avLst/>
            <a:gdLst/>
            <a:ahLst/>
            <a:cxnLst/>
            <a:rect r="r" b="b" t="t" l="l"/>
            <a:pathLst>
              <a:path h="5874658" w="7750912">
                <a:moveTo>
                  <a:pt x="0" y="0"/>
                </a:moveTo>
                <a:lnTo>
                  <a:pt x="7750912" y="0"/>
                </a:lnTo>
                <a:lnTo>
                  <a:pt x="7750912" y="5874658"/>
                </a:lnTo>
                <a:lnTo>
                  <a:pt x="0" y="5874658"/>
                </a:lnTo>
                <a:lnTo>
                  <a:pt x="0" y="0"/>
                </a:lnTo>
                <a:close/>
              </a:path>
            </a:pathLst>
          </a:custGeom>
          <a:blipFill>
            <a:blip r:embed="rId14"/>
            <a:stretch>
              <a:fillRect l="-78502" t="-39181" r="-78580" b="-51653"/>
            </a:stretch>
          </a:blipFill>
          <a:ln w="47625" cap="sq">
            <a:solidFill>
              <a:srgbClr val="145DA0"/>
            </a:solidFill>
            <a:prstDash val="solid"/>
            <a:miter/>
          </a:ln>
        </p:spPr>
      </p:sp>
      <p:grpSp>
        <p:nvGrpSpPr>
          <p:cNvPr name="Group 18" id="18"/>
          <p:cNvGrpSpPr>
            <a:grpSpLocks noChangeAspect="true"/>
          </p:cNvGrpSpPr>
          <p:nvPr/>
        </p:nvGrpSpPr>
        <p:grpSpPr>
          <a:xfrm rot="0">
            <a:off x="8040414" y="4218137"/>
            <a:ext cx="888759" cy="1002678"/>
            <a:chOff x="0" y="0"/>
            <a:chExt cx="888759" cy="1002678"/>
          </a:xfrm>
        </p:grpSpPr>
        <p:sp>
          <p:nvSpPr>
            <p:cNvPr name="Freeform 19" id="19"/>
            <p:cNvSpPr/>
            <p:nvPr/>
          </p:nvSpPr>
          <p:spPr>
            <a:xfrm flipH="false" flipV="false" rot="0">
              <a:off x="0" y="0"/>
              <a:ext cx="888746" cy="1002665"/>
            </a:xfrm>
            <a:custGeom>
              <a:avLst/>
              <a:gdLst/>
              <a:ahLst/>
              <a:cxnLst/>
              <a:rect r="r" b="b" t="t" l="l"/>
              <a:pathLst>
                <a:path h="1002665" w="888746">
                  <a:moveTo>
                    <a:pt x="0" y="1002665"/>
                  </a:moveTo>
                  <a:lnTo>
                    <a:pt x="888746" y="1002665"/>
                  </a:lnTo>
                  <a:lnTo>
                    <a:pt x="888746" y="0"/>
                  </a:lnTo>
                  <a:lnTo>
                    <a:pt x="0" y="0"/>
                  </a:lnTo>
                  <a:close/>
                </a:path>
              </a:pathLst>
            </a:custGeom>
            <a:solidFill>
              <a:srgbClr val="000000">
                <a:alpha val="0"/>
              </a:srgbClr>
            </a:solidFill>
          </p:spPr>
        </p:sp>
      </p:grpSp>
      <p:sp>
        <p:nvSpPr>
          <p:cNvPr name="TextBox 20" id="20"/>
          <p:cNvSpPr txBox="true"/>
          <p:nvPr/>
        </p:nvSpPr>
        <p:spPr>
          <a:xfrm rot="0">
            <a:off x="6928237" y="1855889"/>
            <a:ext cx="4463967" cy="770163"/>
          </a:xfrm>
          <a:prstGeom prst="rect">
            <a:avLst/>
          </a:prstGeom>
        </p:spPr>
        <p:txBody>
          <a:bodyPr anchor="t" rtlCol="false" tIns="0" lIns="0" bIns="0" rIns="0">
            <a:spAutoFit/>
          </a:bodyPr>
          <a:lstStyle/>
          <a:p>
            <a:pPr algn="l">
              <a:lnSpc>
                <a:spcPts val="3075"/>
              </a:lnSpc>
            </a:pPr>
            <a:r>
              <a:rPr lang="en-US" sz="2234">
                <a:solidFill>
                  <a:srgbClr val="000000"/>
                </a:solidFill>
                <a:latin typeface="Helios"/>
                <a:ea typeface="Helios"/>
                <a:cs typeface="Helios"/>
                <a:sym typeface="Helios"/>
              </a:rPr>
              <a:t>Klik Software Mendeley yang telah di Download </a:t>
            </a:r>
          </a:p>
        </p:txBody>
      </p:sp>
      <p:sp>
        <p:nvSpPr>
          <p:cNvPr name="TextBox 21" id="21"/>
          <p:cNvSpPr txBox="true"/>
          <p:nvPr/>
        </p:nvSpPr>
        <p:spPr>
          <a:xfrm rot="0">
            <a:off x="6928237" y="2789339"/>
            <a:ext cx="1684125" cy="627983"/>
          </a:xfrm>
          <a:prstGeom prst="rect">
            <a:avLst/>
          </a:prstGeom>
        </p:spPr>
        <p:txBody>
          <a:bodyPr anchor="t" rtlCol="false" tIns="0" lIns="0" bIns="0" rIns="0">
            <a:spAutoFit/>
          </a:bodyPr>
          <a:lstStyle/>
          <a:p>
            <a:pPr algn="l">
              <a:lnSpc>
                <a:spcPts val="5587"/>
              </a:lnSpc>
            </a:pPr>
            <a:r>
              <a:rPr lang="en-US" sz="2234">
                <a:solidFill>
                  <a:srgbClr val="000000"/>
                </a:solidFill>
                <a:latin typeface="Helios"/>
                <a:ea typeface="Helios"/>
                <a:cs typeface="Helios"/>
                <a:sym typeface="Helios"/>
              </a:rPr>
              <a:t>Klik </a:t>
            </a:r>
            <a:r>
              <a:rPr lang="en-US" b="true" sz="2234">
                <a:solidFill>
                  <a:srgbClr val="000000"/>
                </a:solidFill>
                <a:latin typeface="Helios Bold"/>
                <a:ea typeface="Helios Bold"/>
                <a:cs typeface="Helios Bold"/>
                <a:sym typeface="Helios Bold"/>
              </a:rPr>
              <a:t>“Install”</a:t>
            </a:r>
          </a:p>
        </p:txBody>
      </p:sp>
      <p:sp>
        <p:nvSpPr>
          <p:cNvPr name="TextBox 22" id="22"/>
          <p:cNvSpPr txBox="true"/>
          <p:nvPr/>
        </p:nvSpPr>
        <p:spPr>
          <a:xfrm rot="0">
            <a:off x="6928237" y="3579914"/>
            <a:ext cx="1769107" cy="627983"/>
          </a:xfrm>
          <a:prstGeom prst="rect">
            <a:avLst/>
          </a:prstGeom>
        </p:spPr>
        <p:txBody>
          <a:bodyPr anchor="t" rtlCol="false" tIns="0" lIns="0" bIns="0" rIns="0">
            <a:spAutoFit/>
          </a:bodyPr>
          <a:lstStyle/>
          <a:p>
            <a:pPr algn="l">
              <a:lnSpc>
                <a:spcPts val="5587"/>
              </a:lnSpc>
            </a:pPr>
            <a:r>
              <a:rPr lang="en-US" sz="2234">
                <a:solidFill>
                  <a:srgbClr val="000000"/>
                </a:solidFill>
                <a:latin typeface="Helios"/>
                <a:ea typeface="Helios"/>
                <a:cs typeface="Helios"/>
                <a:sym typeface="Helios"/>
              </a:rPr>
              <a:t>Lalu </a:t>
            </a:r>
            <a:r>
              <a:rPr lang="en-US" b="true" sz="2234">
                <a:solidFill>
                  <a:srgbClr val="000000"/>
                </a:solidFill>
                <a:latin typeface="Helios Bold"/>
                <a:ea typeface="Helios Bold"/>
                <a:cs typeface="Helios Bold"/>
                <a:sym typeface="Helios Bold"/>
              </a:rPr>
              <a:t>“Finish”</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5" id="15"/>
          <p:cNvSpPr/>
          <p:nvPr/>
        </p:nvSpPr>
        <p:spPr>
          <a:xfrm flipH="false" flipV="false" rot="0">
            <a:off x="2323195" y="2379145"/>
            <a:ext cx="13641600" cy="6796402"/>
          </a:xfrm>
          <a:custGeom>
            <a:avLst/>
            <a:gdLst/>
            <a:ahLst/>
            <a:cxnLst/>
            <a:rect r="r" b="b" t="t" l="l"/>
            <a:pathLst>
              <a:path h="6796402" w="13641600">
                <a:moveTo>
                  <a:pt x="0" y="0"/>
                </a:moveTo>
                <a:lnTo>
                  <a:pt x="13641600" y="0"/>
                </a:lnTo>
                <a:lnTo>
                  <a:pt x="13641600" y="6796402"/>
                </a:lnTo>
                <a:lnTo>
                  <a:pt x="0" y="6796402"/>
                </a:lnTo>
                <a:lnTo>
                  <a:pt x="0" y="0"/>
                </a:lnTo>
                <a:close/>
              </a:path>
            </a:pathLst>
          </a:custGeom>
          <a:blipFill>
            <a:blip r:embed="rId11"/>
            <a:stretch>
              <a:fillRect l="-83" t="-168" r="-9329" b="-177"/>
            </a:stretch>
          </a:blipFill>
          <a:ln w="76200" cap="sq">
            <a:solidFill>
              <a:srgbClr val="145DA0"/>
            </a:solidFill>
            <a:prstDash val="solid"/>
            <a:miter/>
          </a:ln>
        </p:spPr>
      </p:sp>
      <p:sp>
        <p:nvSpPr>
          <p:cNvPr name="TextBox 16" id="16"/>
          <p:cNvSpPr txBox="true"/>
          <p:nvPr/>
        </p:nvSpPr>
        <p:spPr>
          <a:xfrm rot="0">
            <a:off x="5315312" y="160016"/>
            <a:ext cx="5143090"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Tampilan Mendeley</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5" id="15"/>
          <p:cNvSpPr/>
          <p:nvPr/>
        </p:nvSpPr>
        <p:spPr>
          <a:xfrm flipH="false" flipV="false" rot="0">
            <a:off x="1189535" y="3862854"/>
            <a:ext cx="15428584" cy="5231066"/>
          </a:xfrm>
          <a:custGeom>
            <a:avLst/>
            <a:gdLst/>
            <a:ahLst/>
            <a:cxnLst/>
            <a:rect r="r" b="b" t="t" l="l"/>
            <a:pathLst>
              <a:path h="5231066" w="15428584">
                <a:moveTo>
                  <a:pt x="0" y="0"/>
                </a:moveTo>
                <a:lnTo>
                  <a:pt x="15428583" y="0"/>
                </a:lnTo>
                <a:lnTo>
                  <a:pt x="15428583" y="5231066"/>
                </a:lnTo>
                <a:lnTo>
                  <a:pt x="0" y="5231066"/>
                </a:lnTo>
                <a:lnTo>
                  <a:pt x="0" y="0"/>
                </a:lnTo>
                <a:close/>
              </a:path>
            </a:pathLst>
          </a:custGeom>
          <a:blipFill>
            <a:blip r:embed="rId11"/>
            <a:stretch>
              <a:fillRect l="-70" t="-207" r="-70" b="-151"/>
            </a:stretch>
          </a:blipFill>
          <a:ln w="38100" cap="sq">
            <a:solidFill>
              <a:srgbClr val="145DA0"/>
            </a:solidFill>
            <a:prstDash val="solid"/>
            <a:miter/>
          </a:ln>
        </p:spPr>
      </p:sp>
      <p:grpSp>
        <p:nvGrpSpPr>
          <p:cNvPr name="Group 16" id="16"/>
          <p:cNvGrpSpPr>
            <a:grpSpLocks noChangeAspect="true"/>
          </p:cNvGrpSpPr>
          <p:nvPr/>
        </p:nvGrpSpPr>
        <p:grpSpPr>
          <a:xfrm rot="0">
            <a:off x="5191731" y="1188072"/>
            <a:ext cx="136007" cy="136007"/>
            <a:chOff x="0" y="0"/>
            <a:chExt cx="142875" cy="142875"/>
          </a:xfrm>
        </p:grpSpPr>
        <p:sp>
          <p:nvSpPr>
            <p:cNvPr name="Freeform 17" id="17"/>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F4984"/>
            </a:solidFill>
          </p:spPr>
        </p:sp>
      </p:grpSp>
      <p:sp>
        <p:nvSpPr>
          <p:cNvPr name="TextBox 18" id="18"/>
          <p:cNvSpPr txBox="true"/>
          <p:nvPr/>
        </p:nvSpPr>
        <p:spPr>
          <a:xfrm rot="0">
            <a:off x="5191731" y="159477"/>
            <a:ext cx="9282792" cy="691290"/>
          </a:xfrm>
          <a:prstGeom prst="rect">
            <a:avLst/>
          </a:prstGeom>
        </p:spPr>
        <p:txBody>
          <a:bodyPr anchor="t" rtlCol="false" tIns="0" lIns="0" bIns="0" rIns="0">
            <a:spAutoFit/>
          </a:bodyPr>
          <a:lstStyle/>
          <a:p>
            <a:pPr algn="l">
              <a:lnSpc>
                <a:spcPts val="5479"/>
              </a:lnSpc>
            </a:pPr>
            <a:r>
              <a:rPr lang="en-US" b="true" sz="4068">
                <a:solidFill>
                  <a:srgbClr val="145DA0"/>
                </a:solidFill>
                <a:latin typeface="Helios Bold"/>
                <a:ea typeface="Helios Bold"/>
                <a:cs typeface="Helios Bold"/>
                <a:sym typeface="Helios Bold"/>
              </a:rPr>
              <a:t>Mengelola Sitasi pada Mendeley Cite</a:t>
            </a:r>
          </a:p>
        </p:txBody>
      </p:sp>
      <p:sp>
        <p:nvSpPr>
          <p:cNvPr name="TextBox 19" id="19"/>
          <p:cNvSpPr txBox="true"/>
          <p:nvPr/>
        </p:nvSpPr>
        <p:spPr>
          <a:xfrm rot="0">
            <a:off x="1135168" y="2870677"/>
            <a:ext cx="15520071" cy="792864"/>
          </a:xfrm>
          <a:prstGeom prst="rect">
            <a:avLst/>
          </a:prstGeom>
        </p:spPr>
        <p:txBody>
          <a:bodyPr anchor="t" rtlCol="false" tIns="0" lIns="0" bIns="0" rIns="0">
            <a:spAutoFit/>
          </a:bodyPr>
          <a:lstStyle/>
          <a:p>
            <a:pPr algn="l">
              <a:lnSpc>
                <a:spcPts val="3069"/>
              </a:lnSpc>
            </a:pPr>
            <a:r>
              <a:rPr lang="en-US" sz="2568" spc="28">
                <a:solidFill>
                  <a:srgbClr val="000000"/>
                </a:solidFill>
                <a:latin typeface="Helios"/>
                <a:ea typeface="Helios"/>
                <a:cs typeface="Helios"/>
                <a:sym typeface="Helios"/>
              </a:rPr>
              <a:t>Jika Anda telah mempunyai artikel yang akan dimuat, Anda hanya perlu </a:t>
            </a:r>
            <a:r>
              <a:rPr lang="en-US" b="true" sz="2568" spc="28">
                <a:solidFill>
                  <a:srgbClr val="000000"/>
                </a:solidFill>
                <a:latin typeface="Helios Bold"/>
                <a:ea typeface="Helios Bold"/>
                <a:cs typeface="Helios Bold"/>
                <a:sym typeface="Helios Bold"/>
              </a:rPr>
              <a:t>klik menu File</a:t>
            </a:r>
            <a:r>
              <a:rPr lang="en-US" sz="2568" spc="28">
                <a:solidFill>
                  <a:srgbClr val="000000"/>
                </a:solidFill>
                <a:latin typeface="Helios"/>
                <a:ea typeface="Helios"/>
                <a:cs typeface="Helios"/>
                <a:sym typeface="Helios"/>
              </a:rPr>
              <a:t>, kemudian klik </a:t>
            </a:r>
            <a:r>
              <a:rPr lang="en-US" b="true" sz="2568" spc="28">
                <a:solidFill>
                  <a:srgbClr val="000000"/>
                </a:solidFill>
                <a:latin typeface="Helios Bold"/>
                <a:ea typeface="Helios Bold"/>
                <a:cs typeface="Helios Bold"/>
                <a:sym typeface="Helios Bold"/>
              </a:rPr>
              <a:t>Add New</a:t>
            </a:r>
            <a:r>
              <a:rPr lang="en-US" sz="2568" spc="28">
                <a:solidFill>
                  <a:srgbClr val="000000"/>
                </a:solidFill>
                <a:latin typeface="Helios"/>
                <a:ea typeface="Helios"/>
                <a:cs typeface="Helios"/>
                <a:sym typeface="Helios"/>
              </a:rPr>
              <a:t>, pilih import File(s), import Folder, import Library, Watch library atau add reference manually.</a:t>
            </a:r>
          </a:p>
        </p:txBody>
      </p:sp>
      <p:sp>
        <p:nvSpPr>
          <p:cNvPr name="TextBox 20" id="20"/>
          <p:cNvSpPr txBox="true"/>
          <p:nvPr/>
        </p:nvSpPr>
        <p:spPr>
          <a:xfrm rot="0">
            <a:off x="5516025" y="971550"/>
            <a:ext cx="4460970" cy="547336"/>
          </a:xfrm>
          <a:prstGeom prst="rect">
            <a:avLst/>
          </a:prstGeom>
        </p:spPr>
        <p:txBody>
          <a:bodyPr anchor="t" rtlCol="false" tIns="0" lIns="0" bIns="0" rIns="0">
            <a:spAutoFit/>
          </a:bodyPr>
          <a:lstStyle/>
          <a:p>
            <a:pPr algn="l">
              <a:lnSpc>
                <a:spcPts val="4395"/>
              </a:lnSpc>
            </a:pPr>
            <a:r>
              <a:rPr lang="en-US" sz="3139">
                <a:solidFill>
                  <a:srgbClr val="145DA0"/>
                </a:solidFill>
                <a:latin typeface="Helios"/>
                <a:ea typeface="Helios"/>
                <a:cs typeface="Helios"/>
                <a:sym typeface="Helios"/>
              </a:rPr>
              <a:t>Cara</a:t>
            </a:r>
            <a:r>
              <a:rPr lang="en-US" b="true" sz="3139">
                <a:solidFill>
                  <a:srgbClr val="145DA0"/>
                </a:solidFill>
                <a:latin typeface="Helios Bold"/>
                <a:ea typeface="Helios Bold"/>
                <a:cs typeface="Helios Bold"/>
                <a:sym typeface="Helios Bold"/>
              </a:rPr>
              <a:t> Menambah File(s)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a:grpSpLocks noChangeAspect="true"/>
          </p:cNvGrpSpPr>
          <p:nvPr/>
        </p:nvGrpSpPr>
        <p:grpSpPr>
          <a:xfrm rot="0">
            <a:off x="5686787" y="983592"/>
            <a:ext cx="142875" cy="142875"/>
            <a:chOff x="0" y="0"/>
            <a:chExt cx="142875" cy="142875"/>
          </a:xfrm>
        </p:grpSpPr>
        <p:sp>
          <p:nvSpPr>
            <p:cNvPr name="Freeform 16" id="16"/>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F4984"/>
            </a:solidFill>
          </p:spPr>
        </p:sp>
      </p:grpSp>
      <p:sp>
        <p:nvSpPr>
          <p:cNvPr name="TextBox 17" id="17"/>
          <p:cNvSpPr txBox="true"/>
          <p:nvPr/>
        </p:nvSpPr>
        <p:spPr>
          <a:xfrm rot="0">
            <a:off x="5315312" y="52266"/>
            <a:ext cx="9751581" cy="722833"/>
          </a:xfrm>
          <a:prstGeom prst="rect">
            <a:avLst/>
          </a:prstGeom>
        </p:spPr>
        <p:txBody>
          <a:bodyPr anchor="t" rtlCol="false" tIns="0" lIns="0" bIns="0" rIns="0">
            <a:spAutoFit/>
          </a:bodyPr>
          <a:lstStyle/>
          <a:p>
            <a:pPr algn="l">
              <a:lnSpc>
                <a:spcPts val="5756"/>
              </a:lnSpc>
            </a:pPr>
            <a:r>
              <a:rPr lang="en-US" b="true" sz="4273">
                <a:solidFill>
                  <a:srgbClr val="145DA0"/>
                </a:solidFill>
                <a:latin typeface="Helios Bold"/>
                <a:ea typeface="Helios Bold"/>
                <a:cs typeface="Helios Bold"/>
                <a:sym typeface="Helios Bold"/>
              </a:rPr>
              <a:t>Mengelola Sitasi pada Mendeley Cite</a:t>
            </a:r>
          </a:p>
        </p:txBody>
      </p:sp>
      <p:sp>
        <p:nvSpPr>
          <p:cNvPr name="TextBox 18" id="18"/>
          <p:cNvSpPr txBox="true"/>
          <p:nvPr/>
        </p:nvSpPr>
        <p:spPr>
          <a:xfrm rot="0">
            <a:off x="6027458" y="739971"/>
            <a:ext cx="4686252" cy="591141"/>
          </a:xfrm>
          <a:prstGeom prst="rect">
            <a:avLst/>
          </a:prstGeom>
        </p:spPr>
        <p:txBody>
          <a:bodyPr anchor="t" rtlCol="false" tIns="0" lIns="0" bIns="0" rIns="0">
            <a:spAutoFit/>
          </a:bodyPr>
          <a:lstStyle/>
          <a:p>
            <a:pPr algn="l">
              <a:lnSpc>
                <a:spcPts val="4617"/>
              </a:lnSpc>
            </a:pPr>
            <a:r>
              <a:rPr lang="en-US" sz="3298">
                <a:solidFill>
                  <a:srgbClr val="145DA0"/>
                </a:solidFill>
                <a:latin typeface="Helios"/>
                <a:ea typeface="Helios"/>
                <a:cs typeface="Helios"/>
                <a:sym typeface="Helios"/>
              </a:rPr>
              <a:t>Cara</a:t>
            </a:r>
            <a:r>
              <a:rPr lang="en-US" b="true" sz="3298">
                <a:solidFill>
                  <a:srgbClr val="145DA0"/>
                </a:solidFill>
                <a:latin typeface="Helios Bold"/>
                <a:ea typeface="Helios Bold"/>
                <a:cs typeface="Helios Bold"/>
                <a:sym typeface="Helios Bold"/>
              </a:rPr>
              <a:t> Menambah File(s)</a:t>
            </a:r>
          </a:p>
        </p:txBody>
      </p:sp>
      <p:grpSp>
        <p:nvGrpSpPr>
          <p:cNvPr name="Group 19" id="19"/>
          <p:cNvGrpSpPr>
            <a:grpSpLocks noChangeAspect="true"/>
          </p:cNvGrpSpPr>
          <p:nvPr/>
        </p:nvGrpSpPr>
        <p:grpSpPr>
          <a:xfrm rot="0">
            <a:off x="932336" y="3230347"/>
            <a:ext cx="114300" cy="114300"/>
            <a:chOff x="0" y="0"/>
            <a:chExt cx="114300" cy="114300"/>
          </a:xfrm>
        </p:grpSpPr>
        <p:sp>
          <p:nvSpPr>
            <p:cNvPr name="Freeform 20" id="20"/>
            <p:cNvSpPr/>
            <p:nvPr/>
          </p:nvSpPr>
          <p:spPr>
            <a:xfrm flipH="false" flipV="false" rot="0">
              <a:off x="0" y="0"/>
              <a:ext cx="114300" cy="114300"/>
            </a:xfrm>
            <a:custGeom>
              <a:avLst/>
              <a:gdLst/>
              <a:ahLst/>
              <a:cxnLst/>
              <a:rect r="r" b="b" t="t" l="l"/>
              <a:pathLst>
                <a:path h="114300" w="114300">
                  <a:moveTo>
                    <a:pt x="0" y="0"/>
                  </a:moveTo>
                  <a:lnTo>
                    <a:pt x="114300" y="0"/>
                  </a:lnTo>
                  <a:lnTo>
                    <a:pt x="114300" y="114300"/>
                  </a:lnTo>
                  <a:lnTo>
                    <a:pt x="0" y="114300"/>
                  </a:lnTo>
                  <a:close/>
                </a:path>
              </a:pathLst>
            </a:custGeom>
            <a:solidFill>
              <a:srgbClr val="000000"/>
            </a:solidFill>
          </p:spPr>
        </p:sp>
      </p:grpSp>
      <p:grpSp>
        <p:nvGrpSpPr>
          <p:cNvPr name="Group 21" id="21"/>
          <p:cNvGrpSpPr>
            <a:grpSpLocks noChangeAspect="true"/>
          </p:cNvGrpSpPr>
          <p:nvPr/>
        </p:nvGrpSpPr>
        <p:grpSpPr>
          <a:xfrm rot="0">
            <a:off x="932336" y="4049497"/>
            <a:ext cx="114300" cy="114300"/>
            <a:chOff x="0" y="0"/>
            <a:chExt cx="114300" cy="114300"/>
          </a:xfrm>
        </p:grpSpPr>
        <p:sp>
          <p:nvSpPr>
            <p:cNvPr name="Freeform 22" id="22"/>
            <p:cNvSpPr/>
            <p:nvPr/>
          </p:nvSpPr>
          <p:spPr>
            <a:xfrm flipH="false" flipV="false" rot="0">
              <a:off x="0" y="0"/>
              <a:ext cx="114300" cy="114300"/>
            </a:xfrm>
            <a:custGeom>
              <a:avLst/>
              <a:gdLst/>
              <a:ahLst/>
              <a:cxnLst/>
              <a:rect r="r" b="b" t="t" l="l"/>
              <a:pathLst>
                <a:path h="114300" w="114300">
                  <a:moveTo>
                    <a:pt x="0" y="0"/>
                  </a:moveTo>
                  <a:lnTo>
                    <a:pt x="114300" y="0"/>
                  </a:lnTo>
                  <a:lnTo>
                    <a:pt x="114300" y="114300"/>
                  </a:lnTo>
                  <a:lnTo>
                    <a:pt x="0" y="114300"/>
                  </a:lnTo>
                  <a:close/>
                </a:path>
              </a:pathLst>
            </a:custGeom>
            <a:solidFill>
              <a:srgbClr val="000000"/>
            </a:solidFill>
          </p:spPr>
        </p:sp>
      </p:grpSp>
      <p:grpSp>
        <p:nvGrpSpPr>
          <p:cNvPr name="Group 23" id="23"/>
          <p:cNvGrpSpPr>
            <a:grpSpLocks noChangeAspect="true"/>
          </p:cNvGrpSpPr>
          <p:nvPr/>
        </p:nvGrpSpPr>
        <p:grpSpPr>
          <a:xfrm rot="0">
            <a:off x="932336" y="4868647"/>
            <a:ext cx="114300" cy="114300"/>
            <a:chOff x="0" y="0"/>
            <a:chExt cx="114300" cy="114300"/>
          </a:xfrm>
        </p:grpSpPr>
        <p:sp>
          <p:nvSpPr>
            <p:cNvPr name="Freeform 24" id="24"/>
            <p:cNvSpPr/>
            <p:nvPr/>
          </p:nvSpPr>
          <p:spPr>
            <a:xfrm flipH="false" flipV="false" rot="0">
              <a:off x="0" y="0"/>
              <a:ext cx="114300" cy="114300"/>
            </a:xfrm>
            <a:custGeom>
              <a:avLst/>
              <a:gdLst/>
              <a:ahLst/>
              <a:cxnLst/>
              <a:rect r="r" b="b" t="t" l="l"/>
              <a:pathLst>
                <a:path h="114300" w="114300">
                  <a:moveTo>
                    <a:pt x="0" y="0"/>
                  </a:moveTo>
                  <a:lnTo>
                    <a:pt x="114300" y="0"/>
                  </a:lnTo>
                  <a:lnTo>
                    <a:pt x="114300" y="114300"/>
                  </a:lnTo>
                  <a:lnTo>
                    <a:pt x="0" y="114300"/>
                  </a:lnTo>
                  <a:close/>
                </a:path>
              </a:pathLst>
            </a:custGeom>
            <a:solidFill>
              <a:srgbClr val="000000"/>
            </a:solidFill>
          </p:spPr>
        </p:sp>
      </p:grpSp>
      <p:grpSp>
        <p:nvGrpSpPr>
          <p:cNvPr name="Group 25" id="25"/>
          <p:cNvGrpSpPr>
            <a:grpSpLocks noChangeAspect="true"/>
          </p:cNvGrpSpPr>
          <p:nvPr/>
        </p:nvGrpSpPr>
        <p:grpSpPr>
          <a:xfrm rot="0">
            <a:off x="932336" y="6097372"/>
            <a:ext cx="114300" cy="114300"/>
            <a:chOff x="0" y="0"/>
            <a:chExt cx="114300" cy="114300"/>
          </a:xfrm>
        </p:grpSpPr>
        <p:sp>
          <p:nvSpPr>
            <p:cNvPr name="Freeform 26" id="26"/>
            <p:cNvSpPr/>
            <p:nvPr/>
          </p:nvSpPr>
          <p:spPr>
            <a:xfrm flipH="false" flipV="false" rot="0">
              <a:off x="0" y="0"/>
              <a:ext cx="114300" cy="114300"/>
            </a:xfrm>
            <a:custGeom>
              <a:avLst/>
              <a:gdLst/>
              <a:ahLst/>
              <a:cxnLst/>
              <a:rect r="r" b="b" t="t" l="l"/>
              <a:pathLst>
                <a:path h="114300" w="114300">
                  <a:moveTo>
                    <a:pt x="0" y="0"/>
                  </a:moveTo>
                  <a:lnTo>
                    <a:pt x="114300" y="0"/>
                  </a:lnTo>
                  <a:lnTo>
                    <a:pt x="114300" y="114300"/>
                  </a:lnTo>
                  <a:lnTo>
                    <a:pt x="0" y="114300"/>
                  </a:lnTo>
                  <a:close/>
                </a:path>
              </a:pathLst>
            </a:custGeom>
            <a:solidFill>
              <a:srgbClr val="000000"/>
            </a:solidFill>
          </p:spPr>
        </p:sp>
      </p:grpSp>
      <p:sp>
        <p:nvSpPr>
          <p:cNvPr name="Freeform 27" id="27"/>
          <p:cNvSpPr/>
          <p:nvPr/>
        </p:nvSpPr>
        <p:spPr>
          <a:xfrm flipH="false" flipV="false" rot="0">
            <a:off x="7712612" y="2632177"/>
            <a:ext cx="8820417" cy="5932522"/>
          </a:xfrm>
          <a:custGeom>
            <a:avLst/>
            <a:gdLst/>
            <a:ahLst/>
            <a:cxnLst/>
            <a:rect r="r" b="b" t="t" l="l"/>
            <a:pathLst>
              <a:path h="5932522" w="8820417">
                <a:moveTo>
                  <a:pt x="0" y="0"/>
                </a:moveTo>
                <a:lnTo>
                  <a:pt x="8820416" y="0"/>
                </a:lnTo>
                <a:lnTo>
                  <a:pt x="8820416" y="5932522"/>
                </a:lnTo>
                <a:lnTo>
                  <a:pt x="0" y="5932522"/>
                </a:lnTo>
                <a:lnTo>
                  <a:pt x="0" y="0"/>
                </a:lnTo>
                <a:close/>
              </a:path>
            </a:pathLst>
          </a:custGeom>
          <a:blipFill>
            <a:blip r:embed="rId11"/>
            <a:stretch>
              <a:fillRect l="-129" t="-192" r="-65740" b="-38527"/>
            </a:stretch>
          </a:blipFill>
          <a:ln w="38100" cap="sq">
            <a:solidFill>
              <a:srgbClr val="0F4984"/>
            </a:solidFill>
            <a:prstDash val="solid"/>
            <a:miter/>
          </a:ln>
        </p:spPr>
      </p:sp>
      <p:sp>
        <p:nvSpPr>
          <p:cNvPr name="TextBox 28" id="28"/>
          <p:cNvSpPr txBox="true"/>
          <p:nvPr/>
        </p:nvSpPr>
        <p:spPr>
          <a:xfrm rot="0">
            <a:off x="1223153" y="3084004"/>
            <a:ext cx="6271174" cy="4959334"/>
          </a:xfrm>
          <a:prstGeom prst="rect">
            <a:avLst/>
          </a:prstGeom>
        </p:spPr>
        <p:txBody>
          <a:bodyPr anchor="t" rtlCol="false" tIns="0" lIns="0" bIns="0" rIns="0">
            <a:spAutoFit/>
          </a:bodyPr>
          <a:lstStyle/>
          <a:p>
            <a:pPr algn="l">
              <a:lnSpc>
                <a:spcPts val="3224"/>
              </a:lnSpc>
            </a:pPr>
            <a:r>
              <a:rPr lang="en-US" b="true" sz="2698">
                <a:solidFill>
                  <a:srgbClr val="000000"/>
                </a:solidFill>
                <a:latin typeface="Helios Bold"/>
                <a:ea typeface="Helios Bold"/>
                <a:cs typeface="Helios Bold"/>
                <a:sym typeface="Helios Bold"/>
              </a:rPr>
              <a:t>Import Files</a:t>
            </a:r>
            <a:r>
              <a:rPr lang="en-US" sz="2698">
                <a:solidFill>
                  <a:srgbClr val="000000"/>
                </a:solidFill>
                <a:latin typeface="Helios"/>
                <a:ea typeface="Helios"/>
                <a:cs typeface="Helios"/>
                <a:sym typeface="Helios"/>
              </a:rPr>
              <a:t>, untuk menambahkan dokumen satu per satu </a:t>
            </a:r>
            <a:r>
              <a:rPr lang="en-US" b="true" sz="2698">
                <a:solidFill>
                  <a:srgbClr val="000000"/>
                </a:solidFill>
                <a:latin typeface="Helios Bold"/>
                <a:ea typeface="Helios Bold"/>
                <a:cs typeface="Helios Bold"/>
                <a:sym typeface="Helios Bold"/>
              </a:rPr>
              <a:t>Import Folder</a:t>
            </a:r>
            <a:r>
              <a:rPr lang="en-US" sz="2698">
                <a:solidFill>
                  <a:srgbClr val="000000"/>
                </a:solidFill>
                <a:latin typeface="Helios"/>
                <a:ea typeface="Helios"/>
                <a:cs typeface="Helios"/>
                <a:sym typeface="Helios"/>
              </a:rPr>
              <a:t>, untuk menambahkan dokumen pada satu folder sekaligus </a:t>
            </a:r>
            <a:r>
              <a:rPr lang="en-US" b="true" sz="2698">
                <a:solidFill>
                  <a:srgbClr val="000000"/>
                </a:solidFill>
                <a:latin typeface="Helios Bold"/>
                <a:ea typeface="Helios Bold"/>
                <a:cs typeface="Helios Bold"/>
                <a:sym typeface="Helios Bold"/>
              </a:rPr>
              <a:t>Watch folder</a:t>
            </a:r>
            <a:r>
              <a:rPr lang="en-US" sz="2698">
                <a:solidFill>
                  <a:srgbClr val="000000"/>
                </a:solidFill>
                <a:latin typeface="Helios"/>
                <a:ea typeface="Helios"/>
                <a:cs typeface="Helios"/>
                <a:sym typeface="Helios"/>
              </a:rPr>
              <a:t>, penambahan dokumen dalam folder secara otomatis akan ditambahkan ke dalam Mendeley </a:t>
            </a:r>
            <a:r>
              <a:rPr lang="en-US" b="true" sz="2698">
                <a:solidFill>
                  <a:srgbClr val="000000"/>
                </a:solidFill>
                <a:latin typeface="Helios Bold"/>
                <a:ea typeface="Helios Bold"/>
                <a:cs typeface="Helios Bold"/>
                <a:sym typeface="Helios Bold"/>
              </a:rPr>
              <a:t>Add reference manually</a:t>
            </a:r>
            <a:r>
              <a:rPr lang="en-US" sz="2698">
                <a:solidFill>
                  <a:srgbClr val="000000"/>
                </a:solidFill>
                <a:latin typeface="Helios"/>
                <a:ea typeface="Helios"/>
                <a:cs typeface="Helios"/>
                <a:sym typeface="Helios"/>
              </a:rPr>
              <a:t>, menambahkan data secara manual</a:t>
            </a:r>
          </a:p>
          <a:p>
            <a:pPr algn="l">
              <a:lnSpc>
                <a:spcPts val="6746"/>
              </a:lnSpc>
            </a:pPr>
            <a:r>
              <a:rPr lang="en-US" b="true" sz="2698" spc="5">
                <a:solidFill>
                  <a:srgbClr val="000000"/>
                </a:solidFill>
                <a:latin typeface="Helios Bold"/>
                <a:ea typeface="Helios Bold"/>
                <a:cs typeface="Helios Bold"/>
                <a:sym typeface="Helios Bold"/>
              </a:rPr>
              <a:t>Klik add files</a:t>
            </a:r>
            <a:r>
              <a:rPr lang="en-US" sz="2698" spc="5">
                <a:solidFill>
                  <a:srgbClr val="000000"/>
                </a:solidFill>
                <a:latin typeface="Helios"/>
                <a:ea typeface="Helios"/>
                <a:cs typeface="Helios"/>
                <a:sym typeface="Helios"/>
              </a:rPr>
              <a:t>, pilih artikel yang relevan,</a:t>
            </a:r>
          </a:p>
          <a:p>
            <a:pPr algn="l">
              <a:lnSpc>
                <a:spcPts val="1349"/>
              </a:lnSpc>
            </a:pPr>
            <a:r>
              <a:rPr lang="en-US" sz="2698">
                <a:solidFill>
                  <a:srgbClr val="000000"/>
                </a:solidFill>
                <a:latin typeface="Helios"/>
                <a:ea typeface="Helios"/>
                <a:cs typeface="Helios"/>
                <a:sym typeface="Helios"/>
              </a:rPr>
              <a:t>kemudian klik tombol open</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a:grpSpLocks noChangeAspect="true"/>
          </p:cNvGrpSpPr>
          <p:nvPr/>
        </p:nvGrpSpPr>
        <p:grpSpPr>
          <a:xfrm rot="0">
            <a:off x="5686787" y="931326"/>
            <a:ext cx="142875" cy="142875"/>
            <a:chOff x="0" y="0"/>
            <a:chExt cx="142875" cy="142875"/>
          </a:xfrm>
        </p:grpSpPr>
        <p:sp>
          <p:nvSpPr>
            <p:cNvPr name="Freeform 16" id="16"/>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F4984"/>
            </a:solidFill>
          </p:spPr>
        </p:sp>
      </p:grpSp>
      <p:sp>
        <p:nvSpPr>
          <p:cNvPr name="TextBox 17" id="17"/>
          <p:cNvSpPr txBox="true"/>
          <p:nvPr/>
        </p:nvSpPr>
        <p:spPr>
          <a:xfrm rot="0">
            <a:off x="5315312" y="0"/>
            <a:ext cx="9751581" cy="722833"/>
          </a:xfrm>
          <a:prstGeom prst="rect">
            <a:avLst/>
          </a:prstGeom>
        </p:spPr>
        <p:txBody>
          <a:bodyPr anchor="t" rtlCol="false" tIns="0" lIns="0" bIns="0" rIns="0">
            <a:spAutoFit/>
          </a:bodyPr>
          <a:lstStyle/>
          <a:p>
            <a:pPr algn="l">
              <a:lnSpc>
                <a:spcPts val="5756"/>
              </a:lnSpc>
            </a:pPr>
            <a:r>
              <a:rPr lang="en-US" b="true" sz="4273">
                <a:solidFill>
                  <a:srgbClr val="145DA0"/>
                </a:solidFill>
                <a:latin typeface="Helios Bold"/>
                <a:ea typeface="Helios Bold"/>
                <a:cs typeface="Helios Bold"/>
                <a:sym typeface="Helios Bold"/>
              </a:rPr>
              <a:t>Mengelola Sitasi pada Mendeley Cite</a:t>
            </a:r>
          </a:p>
        </p:txBody>
      </p:sp>
      <p:sp>
        <p:nvSpPr>
          <p:cNvPr name="TextBox 18" id="18"/>
          <p:cNvSpPr txBox="true"/>
          <p:nvPr/>
        </p:nvSpPr>
        <p:spPr>
          <a:xfrm rot="0">
            <a:off x="6027458" y="687705"/>
            <a:ext cx="4686252" cy="591141"/>
          </a:xfrm>
          <a:prstGeom prst="rect">
            <a:avLst/>
          </a:prstGeom>
        </p:spPr>
        <p:txBody>
          <a:bodyPr anchor="t" rtlCol="false" tIns="0" lIns="0" bIns="0" rIns="0">
            <a:spAutoFit/>
          </a:bodyPr>
          <a:lstStyle/>
          <a:p>
            <a:pPr algn="l">
              <a:lnSpc>
                <a:spcPts val="4617"/>
              </a:lnSpc>
            </a:pPr>
            <a:r>
              <a:rPr lang="en-US" sz="3298">
                <a:solidFill>
                  <a:srgbClr val="145DA0"/>
                </a:solidFill>
                <a:latin typeface="Helios"/>
                <a:ea typeface="Helios"/>
                <a:cs typeface="Helios"/>
                <a:sym typeface="Helios"/>
              </a:rPr>
              <a:t>Cara</a:t>
            </a:r>
            <a:r>
              <a:rPr lang="en-US" b="true" sz="3298">
                <a:solidFill>
                  <a:srgbClr val="145DA0"/>
                </a:solidFill>
                <a:latin typeface="Helios Bold"/>
                <a:ea typeface="Helios Bold"/>
                <a:cs typeface="Helios Bold"/>
                <a:sym typeface="Helios Bold"/>
              </a:rPr>
              <a:t> Menambah File(s)</a:t>
            </a:r>
          </a:p>
        </p:txBody>
      </p:sp>
      <p:grpSp>
        <p:nvGrpSpPr>
          <p:cNvPr name="Group 19" id="19"/>
          <p:cNvGrpSpPr>
            <a:grpSpLocks noChangeAspect="true"/>
          </p:cNvGrpSpPr>
          <p:nvPr/>
        </p:nvGrpSpPr>
        <p:grpSpPr>
          <a:xfrm rot="0">
            <a:off x="15658033" y="-1953768"/>
            <a:ext cx="5165131" cy="5165131"/>
            <a:chOff x="0" y="0"/>
            <a:chExt cx="5165128" cy="5165128"/>
          </a:xfrm>
        </p:grpSpPr>
        <p:sp>
          <p:nvSpPr>
            <p:cNvPr name="Freeform 20" id="20"/>
            <p:cNvSpPr/>
            <p:nvPr/>
          </p:nvSpPr>
          <p:spPr>
            <a:xfrm flipH="false" flipV="false" rot="0">
              <a:off x="324485" y="1953768"/>
              <a:ext cx="2305431" cy="2305558"/>
            </a:xfrm>
            <a:custGeom>
              <a:avLst/>
              <a:gdLst/>
              <a:ahLst/>
              <a:cxnLst/>
              <a:rect r="r" b="b" t="t" l="l"/>
              <a:pathLst>
                <a:path h="2305558" w="2305431">
                  <a:moveTo>
                    <a:pt x="0" y="0"/>
                  </a:moveTo>
                  <a:lnTo>
                    <a:pt x="11811" y="11811"/>
                  </a:lnTo>
                  <a:lnTo>
                    <a:pt x="2305431" y="2305558"/>
                  </a:lnTo>
                  <a:lnTo>
                    <a:pt x="2305431" y="0"/>
                  </a:lnTo>
                  <a:close/>
                </a:path>
              </a:pathLst>
            </a:custGeom>
            <a:solidFill>
              <a:srgbClr val="C82929">
                <a:alpha val="6667"/>
              </a:srgbClr>
            </a:solidFill>
          </p:spPr>
        </p:sp>
      </p:grpSp>
      <p:sp>
        <p:nvSpPr>
          <p:cNvPr name="Freeform 21" id="21"/>
          <p:cNvSpPr/>
          <p:nvPr/>
        </p:nvSpPr>
        <p:spPr>
          <a:xfrm flipH="false" flipV="false" rot="0">
            <a:off x="7732519" y="4226328"/>
            <a:ext cx="9996773" cy="4881953"/>
          </a:xfrm>
          <a:custGeom>
            <a:avLst/>
            <a:gdLst/>
            <a:ahLst/>
            <a:cxnLst/>
            <a:rect r="r" b="b" t="t" l="l"/>
            <a:pathLst>
              <a:path h="4881953" w="9996773">
                <a:moveTo>
                  <a:pt x="0" y="0"/>
                </a:moveTo>
                <a:lnTo>
                  <a:pt x="9996773" y="0"/>
                </a:lnTo>
                <a:lnTo>
                  <a:pt x="9996773" y="4881953"/>
                </a:lnTo>
                <a:lnTo>
                  <a:pt x="0" y="4881953"/>
                </a:lnTo>
                <a:lnTo>
                  <a:pt x="0" y="0"/>
                </a:lnTo>
                <a:close/>
              </a:path>
            </a:pathLst>
          </a:custGeom>
          <a:blipFill>
            <a:blip r:embed="rId11"/>
            <a:stretch>
              <a:fillRect l="-114" t="-13105" r="-7267" b="-10591"/>
            </a:stretch>
          </a:blipFill>
          <a:ln w="38100" cap="sq">
            <a:solidFill>
              <a:srgbClr val="0F4984"/>
            </a:solidFill>
            <a:prstDash val="solid"/>
            <a:miter/>
          </a:ln>
        </p:spPr>
      </p:sp>
      <p:sp>
        <p:nvSpPr>
          <p:cNvPr name="Freeform 22" id="22"/>
          <p:cNvSpPr/>
          <p:nvPr/>
        </p:nvSpPr>
        <p:spPr>
          <a:xfrm flipH="false" flipV="false" rot="0">
            <a:off x="865537" y="2829268"/>
            <a:ext cx="6844132" cy="2771242"/>
          </a:xfrm>
          <a:custGeom>
            <a:avLst/>
            <a:gdLst/>
            <a:ahLst/>
            <a:cxnLst/>
            <a:rect r="r" b="b" t="t" l="l"/>
            <a:pathLst>
              <a:path h="2771242" w="6844132">
                <a:moveTo>
                  <a:pt x="0" y="0"/>
                </a:moveTo>
                <a:lnTo>
                  <a:pt x="6844131" y="0"/>
                </a:lnTo>
                <a:lnTo>
                  <a:pt x="6844131" y="2771242"/>
                </a:lnTo>
                <a:lnTo>
                  <a:pt x="0" y="2771242"/>
                </a:lnTo>
                <a:lnTo>
                  <a:pt x="0" y="0"/>
                </a:lnTo>
                <a:close/>
              </a:path>
            </a:pathLst>
          </a:custGeom>
          <a:blipFill>
            <a:blip r:embed="rId12"/>
            <a:stretch>
              <a:fillRect l="-167" t="-412" r="-113598" b="-196551"/>
            </a:stretch>
          </a:blipFill>
          <a:ln w="38100" cap="sq">
            <a:solidFill>
              <a:srgbClr val="0F4984"/>
            </a:solidFill>
            <a:prstDash val="solid"/>
            <a:miter/>
          </a:ln>
        </p:spPr>
      </p:sp>
      <p:sp>
        <p:nvSpPr>
          <p:cNvPr name="Freeform 23" id="23"/>
          <p:cNvSpPr/>
          <p:nvPr/>
        </p:nvSpPr>
        <p:spPr>
          <a:xfrm flipH="false" flipV="false" rot="0">
            <a:off x="14291339" y="3381013"/>
            <a:ext cx="1051093" cy="897379"/>
          </a:xfrm>
          <a:custGeom>
            <a:avLst/>
            <a:gdLst/>
            <a:ahLst/>
            <a:cxnLst/>
            <a:rect r="r" b="b" t="t" l="l"/>
            <a:pathLst>
              <a:path h="897379" w="1051093">
                <a:moveTo>
                  <a:pt x="0" y="0"/>
                </a:moveTo>
                <a:lnTo>
                  <a:pt x="1051093" y="0"/>
                </a:lnTo>
                <a:lnTo>
                  <a:pt x="1051093" y="897379"/>
                </a:lnTo>
                <a:lnTo>
                  <a:pt x="0" y="89737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4" id="24"/>
          <p:cNvSpPr txBox="true"/>
          <p:nvPr/>
        </p:nvSpPr>
        <p:spPr>
          <a:xfrm rot="0">
            <a:off x="7973806" y="3230528"/>
            <a:ext cx="6254467" cy="832066"/>
          </a:xfrm>
          <a:prstGeom prst="rect">
            <a:avLst/>
          </a:prstGeom>
        </p:spPr>
        <p:txBody>
          <a:bodyPr anchor="t" rtlCol="false" tIns="0" lIns="0" bIns="0" rIns="0">
            <a:spAutoFit/>
          </a:bodyPr>
          <a:lstStyle/>
          <a:p>
            <a:pPr algn="l">
              <a:lnSpc>
                <a:spcPts val="3224"/>
              </a:lnSpc>
            </a:pPr>
            <a:r>
              <a:rPr lang="en-US" b="true" sz="2698">
                <a:solidFill>
                  <a:srgbClr val="000000"/>
                </a:solidFill>
                <a:latin typeface="Helios Bold"/>
                <a:ea typeface="Helios Bold"/>
                <a:cs typeface="Helios Bold"/>
                <a:sym typeface="Helios Bold"/>
              </a:rPr>
              <a:t>ATAU</a:t>
            </a:r>
            <a:r>
              <a:rPr lang="en-US" sz="2698">
                <a:solidFill>
                  <a:srgbClr val="000000"/>
                </a:solidFill>
                <a:latin typeface="Helios"/>
                <a:ea typeface="Helios"/>
                <a:cs typeface="Helios"/>
                <a:sym typeface="Helios"/>
              </a:rPr>
              <a:t> pilih</a:t>
            </a:r>
            <a:r>
              <a:rPr lang="en-US" b="true" sz="2698">
                <a:solidFill>
                  <a:srgbClr val="000000"/>
                </a:solidFill>
                <a:latin typeface="Helios Bold"/>
                <a:ea typeface="Helios Bold"/>
                <a:cs typeface="Helios Bold"/>
                <a:sym typeface="Helios Bold"/>
              </a:rPr>
              <a:t> “Search for article online” </a:t>
            </a:r>
            <a:r>
              <a:rPr lang="en-US" sz="2698">
                <a:solidFill>
                  <a:srgbClr val="000000"/>
                </a:solidFill>
                <a:latin typeface="Helios"/>
                <a:ea typeface="Helios"/>
                <a:cs typeface="Helios"/>
                <a:sym typeface="Helios"/>
              </a:rPr>
              <a:t>untuk melakukan penelusuran langsung</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319692"/>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a:grpSpLocks noChangeAspect="true"/>
          </p:cNvGrpSpPr>
          <p:nvPr/>
        </p:nvGrpSpPr>
        <p:grpSpPr>
          <a:xfrm rot="0">
            <a:off x="5686787" y="931326"/>
            <a:ext cx="142875" cy="142875"/>
            <a:chOff x="0" y="0"/>
            <a:chExt cx="142875" cy="142875"/>
          </a:xfrm>
        </p:grpSpPr>
        <p:sp>
          <p:nvSpPr>
            <p:cNvPr name="Freeform 16" id="16"/>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F4984"/>
            </a:solidFill>
          </p:spPr>
        </p:sp>
      </p:grpSp>
      <p:sp>
        <p:nvSpPr>
          <p:cNvPr name="TextBox 17" id="17"/>
          <p:cNvSpPr txBox="true"/>
          <p:nvPr/>
        </p:nvSpPr>
        <p:spPr>
          <a:xfrm rot="0">
            <a:off x="5315312" y="0"/>
            <a:ext cx="9751581" cy="722833"/>
          </a:xfrm>
          <a:prstGeom prst="rect">
            <a:avLst/>
          </a:prstGeom>
        </p:spPr>
        <p:txBody>
          <a:bodyPr anchor="t" rtlCol="false" tIns="0" lIns="0" bIns="0" rIns="0">
            <a:spAutoFit/>
          </a:bodyPr>
          <a:lstStyle/>
          <a:p>
            <a:pPr algn="l">
              <a:lnSpc>
                <a:spcPts val="5756"/>
              </a:lnSpc>
            </a:pPr>
            <a:r>
              <a:rPr lang="en-US" b="true" sz="4273">
                <a:solidFill>
                  <a:srgbClr val="145DA0"/>
                </a:solidFill>
                <a:latin typeface="Helios Bold"/>
                <a:ea typeface="Helios Bold"/>
                <a:cs typeface="Helios Bold"/>
                <a:sym typeface="Helios Bold"/>
              </a:rPr>
              <a:t>Mengelola Sitasi pada Mendeley Cite</a:t>
            </a:r>
          </a:p>
        </p:txBody>
      </p:sp>
      <p:sp>
        <p:nvSpPr>
          <p:cNvPr name="TextBox 18" id="18"/>
          <p:cNvSpPr txBox="true"/>
          <p:nvPr/>
        </p:nvSpPr>
        <p:spPr>
          <a:xfrm rot="0">
            <a:off x="6027458" y="687705"/>
            <a:ext cx="4686252" cy="591141"/>
          </a:xfrm>
          <a:prstGeom prst="rect">
            <a:avLst/>
          </a:prstGeom>
        </p:spPr>
        <p:txBody>
          <a:bodyPr anchor="t" rtlCol="false" tIns="0" lIns="0" bIns="0" rIns="0">
            <a:spAutoFit/>
          </a:bodyPr>
          <a:lstStyle/>
          <a:p>
            <a:pPr algn="l">
              <a:lnSpc>
                <a:spcPts val="4617"/>
              </a:lnSpc>
            </a:pPr>
            <a:r>
              <a:rPr lang="en-US" sz="3298">
                <a:solidFill>
                  <a:srgbClr val="145DA0"/>
                </a:solidFill>
                <a:latin typeface="Helios"/>
                <a:ea typeface="Helios"/>
                <a:cs typeface="Helios"/>
                <a:sym typeface="Helios"/>
              </a:rPr>
              <a:t>Cara</a:t>
            </a:r>
            <a:r>
              <a:rPr lang="en-US" b="true" sz="3298">
                <a:solidFill>
                  <a:srgbClr val="145DA0"/>
                </a:solidFill>
                <a:latin typeface="Helios Bold"/>
                <a:ea typeface="Helios Bold"/>
                <a:cs typeface="Helios Bold"/>
                <a:sym typeface="Helios Bold"/>
              </a:rPr>
              <a:t> Menambah File(s)</a:t>
            </a:r>
          </a:p>
        </p:txBody>
      </p:sp>
      <p:sp>
        <p:nvSpPr>
          <p:cNvPr name="Freeform 19" id="19"/>
          <p:cNvSpPr/>
          <p:nvPr/>
        </p:nvSpPr>
        <p:spPr>
          <a:xfrm flipH="false" flipV="false" rot="0">
            <a:off x="8098927" y="3158262"/>
            <a:ext cx="1027976" cy="508349"/>
          </a:xfrm>
          <a:custGeom>
            <a:avLst/>
            <a:gdLst/>
            <a:ahLst/>
            <a:cxnLst/>
            <a:rect r="r" b="b" t="t" l="l"/>
            <a:pathLst>
              <a:path h="508349" w="1027976">
                <a:moveTo>
                  <a:pt x="0" y="0"/>
                </a:moveTo>
                <a:lnTo>
                  <a:pt x="1027976" y="0"/>
                </a:lnTo>
                <a:lnTo>
                  <a:pt x="1027976" y="508349"/>
                </a:lnTo>
                <a:lnTo>
                  <a:pt x="0" y="50834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702812" y="2787816"/>
            <a:ext cx="7365740" cy="3316986"/>
          </a:xfrm>
          <a:custGeom>
            <a:avLst/>
            <a:gdLst/>
            <a:ahLst/>
            <a:cxnLst/>
            <a:rect r="r" b="b" t="t" l="l"/>
            <a:pathLst>
              <a:path h="3316986" w="7365740">
                <a:moveTo>
                  <a:pt x="0" y="0"/>
                </a:moveTo>
                <a:lnTo>
                  <a:pt x="7365739" y="0"/>
                </a:lnTo>
                <a:lnTo>
                  <a:pt x="7365739" y="3316986"/>
                </a:lnTo>
                <a:lnTo>
                  <a:pt x="0" y="3316986"/>
                </a:lnTo>
                <a:lnTo>
                  <a:pt x="0" y="0"/>
                </a:lnTo>
                <a:close/>
              </a:path>
            </a:pathLst>
          </a:custGeom>
          <a:blipFill>
            <a:blip r:embed="rId13"/>
            <a:stretch>
              <a:fillRect l="-45557" t="-113438" r="-52811" b="-34666"/>
            </a:stretch>
          </a:blipFill>
        </p:spPr>
      </p:sp>
      <p:sp>
        <p:nvSpPr>
          <p:cNvPr name="Freeform 21" id="21"/>
          <p:cNvSpPr/>
          <p:nvPr/>
        </p:nvSpPr>
        <p:spPr>
          <a:xfrm flipH="false" flipV="false" rot="0">
            <a:off x="8501691" y="4179733"/>
            <a:ext cx="8134350" cy="4810125"/>
          </a:xfrm>
          <a:custGeom>
            <a:avLst/>
            <a:gdLst/>
            <a:ahLst/>
            <a:cxnLst/>
            <a:rect r="r" b="b" t="t" l="l"/>
            <a:pathLst>
              <a:path h="4810125" w="8134350">
                <a:moveTo>
                  <a:pt x="0" y="0"/>
                </a:moveTo>
                <a:lnTo>
                  <a:pt x="8134350" y="0"/>
                </a:lnTo>
                <a:lnTo>
                  <a:pt x="8134350" y="4810125"/>
                </a:lnTo>
                <a:lnTo>
                  <a:pt x="0" y="4810125"/>
                </a:lnTo>
                <a:lnTo>
                  <a:pt x="0" y="0"/>
                </a:lnTo>
                <a:close/>
              </a:path>
            </a:pathLst>
          </a:custGeom>
          <a:blipFill>
            <a:blip r:embed="rId14"/>
            <a:stretch>
              <a:fillRect l="-69977" t="-58231" r="-9881" b="-12857"/>
            </a:stretch>
          </a:blipFill>
        </p:spPr>
      </p:sp>
      <p:grpSp>
        <p:nvGrpSpPr>
          <p:cNvPr name="Group 22" id="22"/>
          <p:cNvGrpSpPr>
            <a:grpSpLocks noChangeAspect="true"/>
          </p:cNvGrpSpPr>
          <p:nvPr/>
        </p:nvGrpSpPr>
        <p:grpSpPr>
          <a:xfrm rot="0">
            <a:off x="2479053" y="6747558"/>
            <a:ext cx="114300" cy="114300"/>
            <a:chOff x="0" y="0"/>
            <a:chExt cx="114300" cy="114300"/>
          </a:xfrm>
        </p:grpSpPr>
        <p:sp>
          <p:nvSpPr>
            <p:cNvPr name="Freeform 23" id="23"/>
            <p:cNvSpPr/>
            <p:nvPr/>
          </p:nvSpPr>
          <p:spPr>
            <a:xfrm flipH="false" flipV="false" rot="0">
              <a:off x="0" y="0"/>
              <a:ext cx="114300" cy="114300"/>
            </a:xfrm>
            <a:custGeom>
              <a:avLst/>
              <a:gdLst/>
              <a:ahLst/>
              <a:cxnLst/>
              <a:rect r="r" b="b" t="t" l="l"/>
              <a:pathLst>
                <a:path h="114300" w="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000000"/>
            </a:solidFill>
          </p:spPr>
        </p:sp>
      </p:grpSp>
      <p:grpSp>
        <p:nvGrpSpPr>
          <p:cNvPr name="Group 24" id="24"/>
          <p:cNvGrpSpPr>
            <a:grpSpLocks noChangeAspect="true"/>
          </p:cNvGrpSpPr>
          <p:nvPr/>
        </p:nvGrpSpPr>
        <p:grpSpPr>
          <a:xfrm rot="0">
            <a:off x="2479053" y="7566708"/>
            <a:ext cx="114300" cy="114300"/>
            <a:chOff x="0" y="0"/>
            <a:chExt cx="114300" cy="114300"/>
          </a:xfrm>
        </p:grpSpPr>
        <p:sp>
          <p:nvSpPr>
            <p:cNvPr name="Freeform 25" id="25"/>
            <p:cNvSpPr/>
            <p:nvPr/>
          </p:nvSpPr>
          <p:spPr>
            <a:xfrm flipH="false" flipV="false" rot="0">
              <a:off x="0" y="0"/>
              <a:ext cx="114300" cy="114300"/>
            </a:xfrm>
            <a:custGeom>
              <a:avLst/>
              <a:gdLst/>
              <a:ahLst/>
              <a:cxnLst/>
              <a:rect r="r" b="b" t="t" l="l"/>
              <a:pathLst>
                <a:path h="114300" w="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000000"/>
            </a:solidFill>
          </p:spPr>
        </p:sp>
      </p:grpSp>
      <p:grpSp>
        <p:nvGrpSpPr>
          <p:cNvPr name="Group 26" id="26"/>
          <p:cNvGrpSpPr>
            <a:grpSpLocks noChangeAspect="true"/>
          </p:cNvGrpSpPr>
          <p:nvPr/>
        </p:nvGrpSpPr>
        <p:grpSpPr>
          <a:xfrm rot="0">
            <a:off x="8079981" y="2826421"/>
            <a:ext cx="1056075" cy="1050007"/>
            <a:chOff x="0" y="0"/>
            <a:chExt cx="1056081" cy="1050011"/>
          </a:xfrm>
        </p:grpSpPr>
        <p:sp>
          <p:nvSpPr>
            <p:cNvPr name="Freeform 27" id="27"/>
            <p:cNvSpPr/>
            <p:nvPr/>
          </p:nvSpPr>
          <p:spPr>
            <a:xfrm flipH="false" flipV="false" rot="0">
              <a:off x="0" y="0"/>
              <a:ext cx="1056132" cy="1050036"/>
            </a:xfrm>
            <a:custGeom>
              <a:avLst/>
              <a:gdLst/>
              <a:ahLst/>
              <a:cxnLst/>
              <a:rect r="r" b="b" t="t" l="l"/>
              <a:pathLst>
                <a:path h="1050036" w="1056132">
                  <a:moveTo>
                    <a:pt x="0" y="1050036"/>
                  </a:moveTo>
                  <a:lnTo>
                    <a:pt x="1056132" y="1050036"/>
                  </a:lnTo>
                  <a:lnTo>
                    <a:pt x="1056132" y="0"/>
                  </a:lnTo>
                  <a:lnTo>
                    <a:pt x="0" y="0"/>
                  </a:lnTo>
                  <a:close/>
                </a:path>
              </a:pathLst>
            </a:custGeom>
            <a:solidFill>
              <a:srgbClr val="000000">
                <a:alpha val="0"/>
              </a:srgbClr>
            </a:solidFill>
          </p:spPr>
        </p:sp>
      </p:grpSp>
      <p:sp>
        <p:nvSpPr>
          <p:cNvPr name="TextBox 28" id="28"/>
          <p:cNvSpPr txBox="true"/>
          <p:nvPr/>
        </p:nvSpPr>
        <p:spPr>
          <a:xfrm rot="0">
            <a:off x="2775966" y="6604169"/>
            <a:ext cx="5541140" cy="2060191"/>
          </a:xfrm>
          <a:prstGeom prst="rect">
            <a:avLst/>
          </a:prstGeom>
        </p:spPr>
        <p:txBody>
          <a:bodyPr anchor="t" rtlCol="false" tIns="0" lIns="0" bIns="0" rIns="0">
            <a:spAutoFit/>
          </a:bodyPr>
          <a:lstStyle/>
          <a:p>
            <a:pPr algn="l">
              <a:lnSpc>
                <a:spcPts val="3224"/>
              </a:lnSpc>
            </a:pPr>
            <a:r>
              <a:rPr lang="en-US" sz="2698">
                <a:solidFill>
                  <a:srgbClr val="000000"/>
                </a:solidFill>
                <a:latin typeface="Helios"/>
                <a:ea typeface="Helios"/>
                <a:cs typeface="Helios"/>
                <a:sym typeface="Helios"/>
              </a:rPr>
              <a:t>Klik </a:t>
            </a:r>
            <a:r>
              <a:rPr lang="en-US" b="true" sz="2698">
                <a:solidFill>
                  <a:srgbClr val="000000"/>
                </a:solidFill>
                <a:latin typeface="Helios Bold"/>
                <a:ea typeface="Helios Bold"/>
                <a:cs typeface="Helios Bold"/>
                <a:sym typeface="Helios Bold"/>
              </a:rPr>
              <a:t>“View PDF”</a:t>
            </a:r>
            <a:r>
              <a:rPr lang="en-US" sz="2698">
                <a:solidFill>
                  <a:srgbClr val="000000"/>
                </a:solidFill>
                <a:latin typeface="Helios"/>
                <a:ea typeface="Helios"/>
                <a:cs typeface="Helios"/>
                <a:sym typeface="Helios"/>
              </a:rPr>
              <a:t> untuk mengunduh Artikel Klik </a:t>
            </a:r>
            <a:r>
              <a:rPr lang="en-US" b="true" sz="2698">
                <a:solidFill>
                  <a:srgbClr val="000000"/>
                </a:solidFill>
                <a:latin typeface="Helios Bold"/>
                <a:ea typeface="Helios Bold"/>
                <a:cs typeface="Helios Bold"/>
                <a:sym typeface="Helios Bold"/>
              </a:rPr>
              <a:t>“Add to Library”</a:t>
            </a:r>
            <a:r>
              <a:rPr lang="en-US" sz="2698">
                <a:solidFill>
                  <a:srgbClr val="000000"/>
                </a:solidFill>
                <a:latin typeface="Helios"/>
                <a:ea typeface="Helios"/>
                <a:cs typeface="Helios"/>
                <a:sym typeface="Helios"/>
              </a:rPr>
              <a:t> untuk menambahkan data referensi pada Mendeley</a:t>
            </a:r>
          </a:p>
        </p:txBody>
      </p:sp>
      <p:sp>
        <p:nvSpPr>
          <p:cNvPr name="TextBox 29" id="29"/>
          <p:cNvSpPr txBox="true"/>
          <p:nvPr/>
        </p:nvSpPr>
        <p:spPr>
          <a:xfrm rot="0">
            <a:off x="8807101" y="2747230"/>
            <a:ext cx="4988376" cy="478765"/>
          </a:xfrm>
          <a:prstGeom prst="rect">
            <a:avLst/>
          </a:prstGeom>
        </p:spPr>
        <p:txBody>
          <a:bodyPr anchor="t" rtlCol="false" tIns="0" lIns="0" bIns="0" rIns="0">
            <a:spAutoFit/>
          </a:bodyPr>
          <a:lstStyle/>
          <a:p>
            <a:pPr algn="l">
              <a:lnSpc>
                <a:spcPts val="3777"/>
              </a:lnSpc>
            </a:pPr>
            <a:r>
              <a:rPr lang="en-US" sz="2698">
                <a:solidFill>
                  <a:srgbClr val="000000"/>
                </a:solidFill>
                <a:latin typeface="Helios"/>
                <a:ea typeface="Helios"/>
                <a:cs typeface="Helios"/>
                <a:sym typeface="Helios"/>
              </a:rPr>
              <a:t>Ketikan </a:t>
            </a:r>
            <a:r>
              <a:rPr lang="en-US" b="true" sz="2698">
                <a:solidFill>
                  <a:srgbClr val="000000"/>
                </a:solidFill>
                <a:latin typeface="Helios Bold"/>
                <a:ea typeface="Helios Bold"/>
                <a:cs typeface="Helios Bold"/>
                <a:sym typeface="Helios Bold"/>
              </a:rPr>
              <a:t>“kata kunci”</a:t>
            </a:r>
            <a:r>
              <a:rPr lang="en-US" sz="2698">
                <a:solidFill>
                  <a:srgbClr val="000000"/>
                </a:solidFill>
                <a:latin typeface="Helios"/>
                <a:ea typeface="Helios"/>
                <a:cs typeface="Helios"/>
                <a:sym typeface="Helios"/>
              </a:rPr>
              <a:t> pencarian</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a:grpSpLocks noChangeAspect="true"/>
          </p:cNvGrpSpPr>
          <p:nvPr/>
        </p:nvGrpSpPr>
        <p:grpSpPr>
          <a:xfrm rot="0">
            <a:off x="996182" y="2039207"/>
            <a:ext cx="114300" cy="114300"/>
            <a:chOff x="0" y="0"/>
            <a:chExt cx="114300" cy="114300"/>
          </a:xfrm>
        </p:grpSpPr>
        <p:sp>
          <p:nvSpPr>
            <p:cNvPr name="Freeform 16" id="16"/>
            <p:cNvSpPr/>
            <p:nvPr/>
          </p:nvSpPr>
          <p:spPr>
            <a:xfrm flipH="false" flipV="false" rot="0">
              <a:off x="0" y="0"/>
              <a:ext cx="114300" cy="114300"/>
            </a:xfrm>
            <a:custGeom>
              <a:avLst/>
              <a:gdLst/>
              <a:ahLst/>
              <a:cxnLst/>
              <a:rect r="r" b="b" t="t" l="l"/>
              <a:pathLst>
                <a:path h="114300" w="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000000"/>
            </a:solidFill>
          </p:spPr>
        </p:sp>
      </p:grpSp>
      <p:sp>
        <p:nvSpPr>
          <p:cNvPr name="Freeform 17" id="17"/>
          <p:cNvSpPr/>
          <p:nvPr/>
        </p:nvSpPr>
        <p:spPr>
          <a:xfrm flipH="false" flipV="false" rot="0">
            <a:off x="1339777" y="2480653"/>
            <a:ext cx="10887075" cy="5467350"/>
          </a:xfrm>
          <a:custGeom>
            <a:avLst/>
            <a:gdLst/>
            <a:ahLst/>
            <a:cxnLst/>
            <a:rect r="r" b="b" t="t" l="l"/>
            <a:pathLst>
              <a:path h="5467350" w="10887075">
                <a:moveTo>
                  <a:pt x="0" y="0"/>
                </a:moveTo>
                <a:lnTo>
                  <a:pt x="10887075" y="0"/>
                </a:lnTo>
                <a:lnTo>
                  <a:pt x="10887075" y="5467350"/>
                </a:lnTo>
                <a:lnTo>
                  <a:pt x="0" y="5467350"/>
                </a:lnTo>
                <a:lnTo>
                  <a:pt x="0" y="0"/>
                </a:lnTo>
                <a:close/>
              </a:path>
            </a:pathLst>
          </a:custGeom>
          <a:blipFill>
            <a:blip r:embed="rId11"/>
            <a:stretch>
              <a:fillRect l="-167" t="-4489" r="-2982" b="-11016"/>
            </a:stretch>
          </a:blipFill>
        </p:spPr>
      </p:sp>
      <p:sp>
        <p:nvSpPr>
          <p:cNvPr name="TextBox 18" id="18"/>
          <p:cNvSpPr txBox="true"/>
          <p:nvPr/>
        </p:nvSpPr>
        <p:spPr>
          <a:xfrm rot="0">
            <a:off x="12693139" y="4540472"/>
            <a:ext cx="5129393" cy="1247417"/>
          </a:xfrm>
          <a:prstGeom prst="rect">
            <a:avLst/>
          </a:prstGeom>
        </p:spPr>
        <p:txBody>
          <a:bodyPr anchor="t" rtlCol="false" tIns="0" lIns="0" bIns="0" rIns="0">
            <a:spAutoFit/>
          </a:bodyPr>
          <a:lstStyle/>
          <a:p>
            <a:pPr algn="ctr">
              <a:lnSpc>
                <a:spcPts val="3374"/>
              </a:lnSpc>
            </a:pPr>
            <a:r>
              <a:rPr lang="en-US" sz="2434">
                <a:solidFill>
                  <a:srgbClr val="000000"/>
                </a:solidFill>
                <a:latin typeface="Helios"/>
                <a:ea typeface="Helios"/>
                <a:cs typeface="Helios"/>
                <a:sym typeface="Helios"/>
              </a:rPr>
              <a:t>Sesuaikan data pada </a:t>
            </a:r>
            <a:r>
              <a:rPr lang="en-US" b="true" sz="2434">
                <a:solidFill>
                  <a:srgbClr val="000000"/>
                </a:solidFill>
                <a:latin typeface="Helios Bold"/>
                <a:ea typeface="Helios Bold"/>
                <a:cs typeface="Helios Bold"/>
                <a:sym typeface="Helios Bold"/>
              </a:rPr>
              <a:t>“Info”</a:t>
            </a:r>
            <a:r>
              <a:rPr lang="en-US" sz="2434">
                <a:solidFill>
                  <a:srgbClr val="000000"/>
                </a:solidFill>
                <a:latin typeface="Helios"/>
                <a:ea typeface="Helios"/>
                <a:cs typeface="Helios"/>
                <a:sym typeface="Helios"/>
              </a:rPr>
              <a:t> dengan format APA atau </a:t>
            </a:r>
            <a:r>
              <a:rPr lang="en-US" b="true" sz="2434">
                <a:solidFill>
                  <a:srgbClr val="000000"/>
                </a:solidFill>
                <a:latin typeface="Helios Bold"/>
                <a:ea typeface="Helios Bold"/>
                <a:cs typeface="Helios Bold"/>
                <a:sym typeface="Helios Bold"/>
              </a:rPr>
              <a:t>Pedoman Penulisan Karya Ilmiah</a:t>
            </a:r>
          </a:p>
        </p:txBody>
      </p:sp>
      <p:sp>
        <p:nvSpPr>
          <p:cNvPr name="TextBox 19" id="19"/>
          <p:cNvSpPr txBox="true"/>
          <p:nvPr/>
        </p:nvSpPr>
        <p:spPr>
          <a:xfrm rot="0">
            <a:off x="1281789" y="1831467"/>
            <a:ext cx="8182404" cy="486823"/>
          </a:xfrm>
          <a:prstGeom prst="rect">
            <a:avLst/>
          </a:prstGeom>
        </p:spPr>
        <p:txBody>
          <a:bodyPr anchor="t" rtlCol="false" tIns="0" lIns="0" bIns="0" rIns="0">
            <a:spAutoFit/>
          </a:bodyPr>
          <a:lstStyle/>
          <a:p>
            <a:pPr algn="l">
              <a:lnSpc>
                <a:spcPts val="3828"/>
              </a:lnSpc>
            </a:pPr>
            <a:r>
              <a:rPr lang="en-US" sz="2734">
                <a:solidFill>
                  <a:srgbClr val="145DA0"/>
                </a:solidFill>
                <a:latin typeface="Helios"/>
                <a:ea typeface="Helios"/>
                <a:cs typeface="Helios"/>
                <a:sym typeface="Helios"/>
              </a:rPr>
              <a:t>Tampilan </a:t>
            </a:r>
            <a:r>
              <a:rPr lang="en-US" b="true" sz="2734">
                <a:solidFill>
                  <a:srgbClr val="145DA0"/>
                </a:solidFill>
                <a:latin typeface="Helios Bold"/>
                <a:ea typeface="Helios Bold"/>
                <a:cs typeface="Helios Bold"/>
                <a:sym typeface="Helios Bold"/>
              </a:rPr>
              <a:t>daftar Referensi</a:t>
            </a:r>
            <a:r>
              <a:rPr lang="en-US" sz="2734">
                <a:solidFill>
                  <a:srgbClr val="145DA0"/>
                </a:solidFill>
                <a:latin typeface="Helios"/>
                <a:ea typeface="Helios"/>
                <a:cs typeface="Helios"/>
                <a:sym typeface="Helios"/>
              </a:rPr>
              <a:t> yang telah ditambahkan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691505" y="2942806"/>
            <a:ext cx="8319221" cy="4143375"/>
          </a:xfrm>
          <a:custGeom>
            <a:avLst/>
            <a:gdLst/>
            <a:ahLst/>
            <a:cxnLst/>
            <a:rect r="r" b="b" t="t" l="l"/>
            <a:pathLst>
              <a:path h="4143375" w="8319221">
                <a:moveTo>
                  <a:pt x="0" y="0"/>
                </a:moveTo>
                <a:lnTo>
                  <a:pt x="8319221" y="0"/>
                </a:lnTo>
                <a:lnTo>
                  <a:pt x="8319221" y="4143375"/>
                </a:lnTo>
                <a:lnTo>
                  <a:pt x="0" y="4143375"/>
                </a:lnTo>
                <a:lnTo>
                  <a:pt x="0" y="0"/>
                </a:lnTo>
                <a:close/>
              </a:path>
            </a:pathLst>
          </a:custGeom>
          <a:blipFill>
            <a:blip r:embed="rId2">
              <a:alphaModFix amt="16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4" id="4"/>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a:grpSpLocks noChangeAspect="true"/>
          </p:cNvGrpSpPr>
          <p:nvPr/>
        </p:nvGrpSpPr>
        <p:grpSpPr>
          <a:xfrm rot="0">
            <a:off x="8573481" y="9846221"/>
            <a:ext cx="331194" cy="331194"/>
            <a:chOff x="0" y="0"/>
            <a:chExt cx="331191" cy="331191"/>
          </a:xfrm>
        </p:grpSpPr>
        <p:sp>
          <p:nvSpPr>
            <p:cNvPr name="Freeform 6" id="6"/>
            <p:cNvSpPr/>
            <p:nvPr/>
          </p:nvSpPr>
          <p:spPr>
            <a:xfrm flipH="false" flipV="false" rot="0">
              <a:off x="0" y="0"/>
              <a:ext cx="331216" cy="331216"/>
            </a:xfrm>
            <a:custGeom>
              <a:avLst/>
              <a:gdLst/>
              <a:ahLst/>
              <a:cxnLst/>
              <a:rect r="r" b="b" t="t" l="l"/>
              <a:pathLst>
                <a:path h="331216" w="331216">
                  <a:moveTo>
                    <a:pt x="0" y="331216"/>
                  </a:moveTo>
                  <a:lnTo>
                    <a:pt x="331216" y="331216"/>
                  </a:lnTo>
                  <a:lnTo>
                    <a:pt x="331216" y="0"/>
                  </a:lnTo>
                  <a:lnTo>
                    <a:pt x="0" y="0"/>
                  </a:lnTo>
                  <a:close/>
                </a:path>
              </a:pathLst>
            </a:custGeom>
            <a:solidFill>
              <a:srgbClr val="000000">
                <a:alpha val="0"/>
              </a:srgbClr>
            </a:solidFill>
          </p:spPr>
        </p:sp>
      </p:grpSp>
      <p:grpSp>
        <p:nvGrpSpPr>
          <p:cNvPr name="Group 7" id="7"/>
          <p:cNvGrpSpPr>
            <a:grpSpLocks noChangeAspect="true"/>
          </p:cNvGrpSpPr>
          <p:nvPr/>
        </p:nvGrpSpPr>
        <p:grpSpPr>
          <a:xfrm rot="0">
            <a:off x="11245282" y="9837715"/>
            <a:ext cx="348186" cy="348186"/>
            <a:chOff x="0" y="0"/>
            <a:chExt cx="348196" cy="348196"/>
          </a:xfrm>
        </p:grpSpPr>
        <p:sp>
          <p:nvSpPr>
            <p:cNvPr name="Freeform 8" id="8"/>
            <p:cNvSpPr/>
            <p:nvPr/>
          </p:nvSpPr>
          <p:spPr>
            <a:xfrm flipH="false" flipV="false" rot="0">
              <a:off x="0" y="0"/>
              <a:ext cx="348234" cy="348234"/>
            </a:xfrm>
            <a:custGeom>
              <a:avLst/>
              <a:gdLst/>
              <a:ahLst/>
              <a:cxnLst/>
              <a:rect r="r" b="b" t="t" l="l"/>
              <a:pathLst>
                <a:path h="348234" w="348234">
                  <a:moveTo>
                    <a:pt x="0" y="348234"/>
                  </a:moveTo>
                  <a:lnTo>
                    <a:pt x="348234" y="348234"/>
                  </a:lnTo>
                  <a:lnTo>
                    <a:pt x="348234" y="0"/>
                  </a:lnTo>
                  <a:lnTo>
                    <a:pt x="0" y="0"/>
                  </a:lnTo>
                  <a:close/>
                </a:path>
              </a:pathLst>
            </a:custGeom>
            <a:solidFill>
              <a:srgbClr val="000000">
                <a:alpha val="0"/>
              </a:srgbClr>
            </a:solidFill>
          </p:spPr>
        </p:sp>
      </p:grpSp>
      <p:grpSp>
        <p:nvGrpSpPr>
          <p:cNvPr name="Group 9" id="9"/>
          <p:cNvGrpSpPr>
            <a:grpSpLocks noChangeAspect="true"/>
          </p:cNvGrpSpPr>
          <p:nvPr/>
        </p:nvGrpSpPr>
        <p:grpSpPr>
          <a:xfrm rot="0">
            <a:off x="14661909" y="9831772"/>
            <a:ext cx="360083" cy="360083"/>
            <a:chOff x="0" y="0"/>
            <a:chExt cx="360083" cy="360083"/>
          </a:xfrm>
        </p:grpSpPr>
        <p:sp>
          <p:nvSpPr>
            <p:cNvPr name="Freeform 10" id="10"/>
            <p:cNvSpPr/>
            <p:nvPr/>
          </p:nvSpPr>
          <p:spPr>
            <a:xfrm flipH="false" flipV="false" rot="0">
              <a:off x="0" y="0"/>
              <a:ext cx="360045" cy="360045"/>
            </a:xfrm>
            <a:custGeom>
              <a:avLst/>
              <a:gdLst/>
              <a:ahLst/>
              <a:cxnLst/>
              <a:rect r="r" b="b" t="t" l="l"/>
              <a:pathLst>
                <a:path h="360045" w="360045">
                  <a:moveTo>
                    <a:pt x="0" y="360045"/>
                  </a:moveTo>
                  <a:lnTo>
                    <a:pt x="360045" y="360045"/>
                  </a:lnTo>
                  <a:lnTo>
                    <a:pt x="360045" y="0"/>
                  </a:lnTo>
                  <a:lnTo>
                    <a:pt x="0" y="0"/>
                  </a:lnTo>
                  <a:close/>
                </a:path>
              </a:pathLst>
            </a:custGeom>
            <a:solidFill>
              <a:srgbClr val="000000">
                <a:alpha val="0"/>
              </a:srgbClr>
            </a:solidFill>
          </p:spPr>
        </p:sp>
      </p:grpSp>
      <p:sp>
        <p:nvSpPr>
          <p:cNvPr name="TextBox 11" id="11"/>
          <p:cNvSpPr txBox="true"/>
          <p:nvPr/>
        </p:nvSpPr>
        <p:spPr>
          <a:xfrm rot="0">
            <a:off x="8959967" y="9865662"/>
            <a:ext cx="1878006" cy="26779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0859-5999-9300</a:t>
            </a:r>
          </a:p>
        </p:txBody>
      </p:sp>
      <p:sp>
        <p:nvSpPr>
          <p:cNvPr name="TextBox 12" id="12"/>
          <p:cNvSpPr txBox="true"/>
          <p:nvPr/>
        </p:nvSpPr>
        <p:spPr>
          <a:xfrm rot="0">
            <a:off x="11650628" y="9865662"/>
            <a:ext cx="2657189" cy="26779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@PERPUSTAKAAN_UPI</a:t>
            </a:r>
          </a:p>
        </p:txBody>
      </p:sp>
      <p:sp>
        <p:nvSpPr>
          <p:cNvPr name="TextBox 13" id="13"/>
          <p:cNvSpPr txBox="true"/>
          <p:nvPr/>
        </p:nvSpPr>
        <p:spPr>
          <a:xfrm rot="0">
            <a:off x="15107707" y="9865662"/>
            <a:ext cx="2657961" cy="267605"/>
          </a:xfrm>
          <a:prstGeom prst="rect">
            <a:avLst/>
          </a:prstGeom>
        </p:spPr>
        <p:txBody>
          <a:bodyPr anchor="t" rtlCol="false" tIns="0" lIns="0" bIns="0" rIns="0">
            <a:spAutoFit/>
          </a:bodyPr>
          <a:lstStyle/>
          <a:p>
            <a:pPr algn="l">
              <a:lnSpc>
                <a:spcPts val="2100"/>
              </a:lnSpc>
            </a:pPr>
            <a:r>
              <a:rPr lang="en-US" b="true" sz="1500" spc="154">
                <a:solidFill>
                  <a:srgbClr val="F7FBFF"/>
                </a:solidFill>
                <a:latin typeface="Montserrat Semi-Bold"/>
                <a:ea typeface="Montserrat Semi-Bold"/>
                <a:cs typeface="Montserrat Semi-Bold"/>
                <a:sym typeface="Montserrat Semi-Bold"/>
              </a:rPr>
              <a:t>UPI CENTRAL LIBRARY</a:t>
            </a:r>
          </a:p>
        </p:txBody>
      </p:sp>
      <p:sp>
        <p:nvSpPr>
          <p:cNvPr name="Freeform 14" id="14"/>
          <p:cNvSpPr/>
          <p:nvPr/>
        </p:nvSpPr>
        <p:spPr>
          <a:xfrm flipH="false" flipV="false" rot="2700000">
            <a:off x="7001768" y="1126950"/>
            <a:ext cx="5636927" cy="605970"/>
          </a:xfrm>
          <a:custGeom>
            <a:avLst/>
            <a:gdLst/>
            <a:ahLst/>
            <a:cxnLst/>
            <a:rect r="r" b="b" t="t" l="l"/>
            <a:pathLst>
              <a:path h="605970" w="5636927">
                <a:moveTo>
                  <a:pt x="0" y="0"/>
                </a:moveTo>
                <a:lnTo>
                  <a:pt x="5636927" y="0"/>
                </a:lnTo>
                <a:lnTo>
                  <a:pt x="5636927" y="605970"/>
                </a:lnTo>
                <a:lnTo>
                  <a:pt x="0" y="605970"/>
                </a:lnTo>
                <a:lnTo>
                  <a:pt x="0" y="0"/>
                </a:lnTo>
                <a:close/>
              </a:path>
            </a:pathLst>
          </a:custGeom>
          <a:blipFill>
            <a:blip r:embed="rId7"/>
            <a:stretch>
              <a:fillRect l="0" t="0" r="0" b="0"/>
            </a:stretch>
          </a:blipFill>
        </p:spPr>
      </p:sp>
      <p:grpSp>
        <p:nvGrpSpPr>
          <p:cNvPr name="Group 15" id="15"/>
          <p:cNvGrpSpPr/>
          <p:nvPr/>
        </p:nvGrpSpPr>
        <p:grpSpPr>
          <a:xfrm rot="-8100000">
            <a:off x="8515005" y="-553860"/>
            <a:ext cx="5359870" cy="2511321"/>
            <a:chOff x="0" y="0"/>
            <a:chExt cx="1597103" cy="748309"/>
          </a:xfrm>
        </p:grpSpPr>
        <p:sp>
          <p:nvSpPr>
            <p:cNvPr name="Freeform 16" id="16"/>
            <p:cNvSpPr/>
            <p:nvPr/>
          </p:nvSpPr>
          <p:spPr>
            <a:xfrm flipH="false" flipV="false" rot="0">
              <a:off x="0" y="0"/>
              <a:ext cx="1597103" cy="748309"/>
            </a:xfrm>
            <a:custGeom>
              <a:avLst/>
              <a:gdLst/>
              <a:ahLst/>
              <a:cxnLst/>
              <a:rect r="r" b="b" t="t" l="l"/>
              <a:pathLst>
                <a:path h="748309" w="1597103">
                  <a:moveTo>
                    <a:pt x="0" y="0"/>
                  </a:moveTo>
                  <a:lnTo>
                    <a:pt x="1597103" y="0"/>
                  </a:lnTo>
                  <a:lnTo>
                    <a:pt x="1597103" y="748309"/>
                  </a:lnTo>
                  <a:lnTo>
                    <a:pt x="0" y="748309"/>
                  </a:lnTo>
                  <a:close/>
                </a:path>
              </a:pathLst>
            </a:custGeom>
            <a:solidFill>
              <a:srgbClr val="0F4984"/>
            </a:solidFill>
          </p:spPr>
        </p:sp>
        <p:sp>
          <p:nvSpPr>
            <p:cNvPr name="TextBox 17" id="17"/>
            <p:cNvSpPr txBox="true"/>
            <p:nvPr/>
          </p:nvSpPr>
          <p:spPr>
            <a:xfrm>
              <a:off x="0" y="-47625"/>
              <a:ext cx="1597103" cy="795934"/>
            </a:xfrm>
            <a:prstGeom prst="rect">
              <a:avLst/>
            </a:prstGeom>
          </p:spPr>
          <p:txBody>
            <a:bodyPr anchor="ctr" rtlCol="false" tIns="50800" lIns="50800" bIns="50800" rIns="50800"/>
            <a:lstStyle/>
            <a:p>
              <a:pPr algn="ctr">
                <a:lnSpc>
                  <a:spcPts val="2659"/>
                </a:lnSpc>
                <a:spcBef>
                  <a:spcPct val="0"/>
                </a:spcBef>
              </a:pPr>
            </a:p>
          </p:txBody>
        </p:sp>
      </p:grpSp>
      <p:sp>
        <p:nvSpPr>
          <p:cNvPr name="Freeform 18" id="18"/>
          <p:cNvSpPr/>
          <p:nvPr/>
        </p:nvSpPr>
        <p:spPr>
          <a:xfrm flipH="false" flipV="false" rot="2700000">
            <a:off x="9928259" y="810181"/>
            <a:ext cx="5636927" cy="605970"/>
          </a:xfrm>
          <a:custGeom>
            <a:avLst/>
            <a:gdLst/>
            <a:ahLst/>
            <a:cxnLst/>
            <a:rect r="r" b="b" t="t" l="l"/>
            <a:pathLst>
              <a:path h="605970" w="5636927">
                <a:moveTo>
                  <a:pt x="0" y="0"/>
                </a:moveTo>
                <a:lnTo>
                  <a:pt x="5636926" y="0"/>
                </a:lnTo>
                <a:lnTo>
                  <a:pt x="5636926" y="605969"/>
                </a:lnTo>
                <a:lnTo>
                  <a:pt x="0" y="605969"/>
                </a:lnTo>
                <a:lnTo>
                  <a:pt x="0" y="0"/>
                </a:lnTo>
                <a:close/>
              </a:path>
            </a:pathLst>
          </a:custGeom>
          <a:blipFill>
            <a:blip r:embed="rId7"/>
            <a:stretch>
              <a:fillRect l="0" t="0" r="0" b="0"/>
            </a:stretch>
          </a:blipFill>
        </p:spPr>
      </p:sp>
      <p:sp>
        <p:nvSpPr>
          <p:cNvPr name="Freeform 19" id="19"/>
          <p:cNvSpPr/>
          <p:nvPr/>
        </p:nvSpPr>
        <p:spPr>
          <a:xfrm flipH="false" flipV="false" rot="-2700000">
            <a:off x="9790314" y="2257197"/>
            <a:ext cx="10898709" cy="10898709"/>
          </a:xfrm>
          <a:custGeom>
            <a:avLst/>
            <a:gdLst/>
            <a:ahLst/>
            <a:cxnLst/>
            <a:rect r="r" b="b" t="t" l="l"/>
            <a:pathLst>
              <a:path h="10898709" w="10898709">
                <a:moveTo>
                  <a:pt x="0" y="0"/>
                </a:moveTo>
                <a:lnTo>
                  <a:pt x="10898710" y="0"/>
                </a:lnTo>
                <a:lnTo>
                  <a:pt x="10898710" y="10898709"/>
                </a:lnTo>
                <a:lnTo>
                  <a:pt x="0" y="10898709"/>
                </a:lnTo>
                <a:lnTo>
                  <a:pt x="0" y="0"/>
                </a:lnTo>
                <a:close/>
              </a:path>
            </a:pathLst>
          </a:custGeom>
          <a:blipFill>
            <a:blip r:embed="rId8">
              <a:alphaModFix amt="58000"/>
            </a:blip>
            <a:stretch>
              <a:fillRect l="0" t="0" r="0" b="0"/>
            </a:stretch>
          </a:blipFill>
        </p:spPr>
      </p:sp>
      <p:grpSp>
        <p:nvGrpSpPr>
          <p:cNvPr name="Group 20" id="20"/>
          <p:cNvGrpSpPr/>
          <p:nvPr/>
        </p:nvGrpSpPr>
        <p:grpSpPr>
          <a:xfrm rot="-2700000">
            <a:off x="10100574" y="2567456"/>
            <a:ext cx="10169646" cy="10169646"/>
            <a:chOff x="0" y="0"/>
            <a:chExt cx="2041549" cy="2041549"/>
          </a:xfrm>
        </p:grpSpPr>
        <p:sp>
          <p:nvSpPr>
            <p:cNvPr name="Freeform 21" id="21"/>
            <p:cNvSpPr/>
            <p:nvPr/>
          </p:nvSpPr>
          <p:spPr>
            <a:xfrm flipH="false" flipV="false" rot="0">
              <a:off x="0" y="0"/>
              <a:ext cx="2041549" cy="2041549"/>
            </a:xfrm>
            <a:custGeom>
              <a:avLst/>
              <a:gdLst/>
              <a:ahLst/>
              <a:cxnLst/>
              <a:rect r="r" b="b" t="t" l="l"/>
              <a:pathLst>
                <a:path h="2041549" w="2041549">
                  <a:moveTo>
                    <a:pt x="76128" y="0"/>
                  </a:moveTo>
                  <a:lnTo>
                    <a:pt x="1965422" y="0"/>
                  </a:lnTo>
                  <a:cubicBezTo>
                    <a:pt x="1985612" y="0"/>
                    <a:pt x="2004975" y="8021"/>
                    <a:pt x="2019252" y="22297"/>
                  </a:cubicBezTo>
                  <a:cubicBezTo>
                    <a:pt x="2033529" y="36574"/>
                    <a:pt x="2041549" y="55937"/>
                    <a:pt x="2041549" y="76128"/>
                  </a:cubicBezTo>
                  <a:lnTo>
                    <a:pt x="2041549" y="1965422"/>
                  </a:lnTo>
                  <a:cubicBezTo>
                    <a:pt x="2041549" y="1985612"/>
                    <a:pt x="2033529" y="2004975"/>
                    <a:pt x="2019252" y="2019252"/>
                  </a:cubicBezTo>
                  <a:cubicBezTo>
                    <a:pt x="2004975" y="2033529"/>
                    <a:pt x="1985612" y="2041549"/>
                    <a:pt x="1965422" y="2041549"/>
                  </a:cubicBezTo>
                  <a:lnTo>
                    <a:pt x="76128" y="2041549"/>
                  </a:lnTo>
                  <a:cubicBezTo>
                    <a:pt x="55937" y="2041549"/>
                    <a:pt x="36574" y="2033529"/>
                    <a:pt x="22297" y="2019252"/>
                  </a:cubicBezTo>
                  <a:cubicBezTo>
                    <a:pt x="8021" y="2004975"/>
                    <a:pt x="0" y="1985612"/>
                    <a:pt x="0" y="1965422"/>
                  </a:cubicBezTo>
                  <a:lnTo>
                    <a:pt x="0" y="76128"/>
                  </a:lnTo>
                  <a:cubicBezTo>
                    <a:pt x="0" y="55937"/>
                    <a:pt x="8021" y="36574"/>
                    <a:pt x="22297" y="22297"/>
                  </a:cubicBezTo>
                  <a:cubicBezTo>
                    <a:pt x="36574" y="8021"/>
                    <a:pt x="55937" y="0"/>
                    <a:pt x="76128" y="0"/>
                  </a:cubicBezTo>
                  <a:close/>
                </a:path>
              </a:pathLst>
            </a:custGeom>
            <a:solidFill>
              <a:srgbClr val="FFFFFF"/>
            </a:solidFill>
          </p:spPr>
        </p:sp>
        <p:sp>
          <p:nvSpPr>
            <p:cNvPr name="TextBox 22" id="22"/>
            <p:cNvSpPr txBox="true"/>
            <p:nvPr/>
          </p:nvSpPr>
          <p:spPr>
            <a:xfrm>
              <a:off x="0" y="-47625"/>
              <a:ext cx="2041549" cy="2089174"/>
            </a:xfrm>
            <a:prstGeom prst="rect">
              <a:avLst/>
            </a:prstGeom>
          </p:spPr>
          <p:txBody>
            <a:bodyPr anchor="ctr" rtlCol="false" tIns="50800" lIns="50800" bIns="50800" rIns="50800"/>
            <a:lstStyle/>
            <a:p>
              <a:pPr algn="ctr">
                <a:lnSpc>
                  <a:spcPts val="2659"/>
                </a:lnSpc>
                <a:spcBef>
                  <a:spcPct val="0"/>
                </a:spcBef>
              </a:pPr>
            </a:p>
          </p:txBody>
        </p:sp>
      </p:grpSp>
      <p:grpSp>
        <p:nvGrpSpPr>
          <p:cNvPr name="Group 23" id="23"/>
          <p:cNvGrpSpPr/>
          <p:nvPr/>
        </p:nvGrpSpPr>
        <p:grpSpPr>
          <a:xfrm rot="0">
            <a:off x="8911588" y="1378470"/>
            <a:ext cx="12547618" cy="12547618"/>
            <a:chOff x="0" y="0"/>
            <a:chExt cx="812800" cy="812800"/>
          </a:xfrm>
        </p:grpSpPr>
        <p:sp>
          <p:nvSpPr>
            <p:cNvPr name="Freeform 24" id="24"/>
            <p:cNvSpPr/>
            <p:nvPr/>
          </p:nvSpPr>
          <p:spPr>
            <a:xfrm flipH="false" flipV="false" rot="0">
              <a:off x="15845" y="15845"/>
              <a:ext cx="781109" cy="781109"/>
            </a:xfrm>
            <a:custGeom>
              <a:avLst/>
              <a:gdLst/>
              <a:ahLst/>
              <a:cxnLst/>
              <a:rect r="r" b="b" t="t" l="l"/>
              <a:pathLst>
                <a:path h="781109" w="781109">
                  <a:moveTo>
                    <a:pt x="417605" y="11205"/>
                  </a:moveTo>
                  <a:lnTo>
                    <a:pt x="769905" y="363505"/>
                  </a:lnTo>
                  <a:cubicBezTo>
                    <a:pt x="784844" y="378444"/>
                    <a:pt x="784844" y="402666"/>
                    <a:pt x="769905" y="417605"/>
                  </a:cubicBezTo>
                  <a:lnTo>
                    <a:pt x="417605" y="769905"/>
                  </a:lnTo>
                  <a:cubicBezTo>
                    <a:pt x="402666" y="784844"/>
                    <a:pt x="378444" y="784844"/>
                    <a:pt x="363505" y="769905"/>
                  </a:cubicBezTo>
                  <a:lnTo>
                    <a:pt x="11205" y="417605"/>
                  </a:lnTo>
                  <a:cubicBezTo>
                    <a:pt x="-3734" y="402666"/>
                    <a:pt x="-3734" y="378444"/>
                    <a:pt x="11205" y="363505"/>
                  </a:cubicBezTo>
                  <a:lnTo>
                    <a:pt x="363505" y="11205"/>
                  </a:lnTo>
                  <a:cubicBezTo>
                    <a:pt x="378444" y="-3734"/>
                    <a:pt x="402666" y="-3734"/>
                    <a:pt x="417605" y="11205"/>
                  </a:cubicBezTo>
                  <a:close/>
                </a:path>
              </a:pathLst>
            </a:custGeom>
            <a:blipFill>
              <a:blip r:embed="rId9"/>
              <a:stretch>
                <a:fillRect l="-25187" t="0" r="-25187" b="0"/>
              </a:stretch>
            </a:blipFill>
          </p:spPr>
        </p:sp>
      </p:grpSp>
      <p:grpSp>
        <p:nvGrpSpPr>
          <p:cNvPr name="Group 25" id="25"/>
          <p:cNvGrpSpPr/>
          <p:nvPr/>
        </p:nvGrpSpPr>
        <p:grpSpPr>
          <a:xfrm rot="-8100000">
            <a:off x="10669360" y="993471"/>
            <a:ext cx="10132302" cy="2304198"/>
            <a:chOff x="0" y="0"/>
            <a:chExt cx="3019165" cy="686592"/>
          </a:xfrm>
        </p:grpSpPr>
        <p:sp>
          <p:nvSpPr>
            <p:cNvPr name="Freeform 26" id="26"/>
            <p:cNvSpPr/>
            <p:nvPr/>
          </p:nvSpPr>
          <p:spPr>
            <a:xfrm flipH="false" flipV="false" rot="0">
              <a:off x="0" y="0"/>
              <a:ext cx="3019165" cy="686592"/>
            </a:xfrm>
            <a:custGeom>
              <a:avLst/>
              <a:gdLst/>
              <a:ahLst/>
              <a:cxnLst/>
              <a:rect r="r" b="b" t="t" l="l"/>
              <a:pathLst>
                <a:path h="686592" w="3019165">
                  <a:moveTo>
                    <a:pt x="0" y="0"/>
                  </a:moveTo>
                  <a:lnTo>
                    <a:pt x="3019165" y="0"/>
                  </a:lnTo>
                  <a:lnTo>
                    <a:pt x="3019165" y="686592"/>
                  </a:lnTo>
                  <a:lnTo>
                    <a:pt x="0" y="686592"/>
                  </a:lnTo>
                  <a:close/>
                </a:path>
              </a:pathLst>
            </a:custGeom>
            <a:solidFill>
              <a:srgbClr val="16599D"/>
            </a:solidFill>
          </p:spPr>
        </p:sp>
        <p:sp>
          <p:nvSpPr>
            <p:cNvPr name="TextBox 27" id="27"/>
            <p:cNvSpPr txBox="true"/>
            <p:nvPr/>
          </p:nvSpPr>
          <p:spPr>
            <a:xfrm>
              <a:off x="0" y="-47625"/>
              <a:ext cx="3019165" cy="734217"/>
            </a:xfrm>
            <a:prstGeom prst="rect">
              <a:avLst/>
            </a:prstGeom>
          </p:spPr>
          <p:txBody>
            <a:bodyPr anchor="ctr" rtlCol="false" tIns="50800" lIns="50800" bIns="50800" rIns="50800"/>
            <a:lstStyle/>
            <a:p>
              <a:pPr algn="ctr">
                <a:lnSpc>
                  <a:spcPts val="2659"/>
                </a:lnSpc>
                <a:spcBef>
                  <a:spcPct val="0"/>
                </a:spcBef>
              </a:pPr>
            </a:p>
          </p:txBody>
        </p:sp>
      </p:grpSp>
      <p:sp>
        <p:nvSpPr>
          <p:cNvPr name="Freeform 28" id="28"/>
          <p:cNvSpPr/>
          <p:nvPr/>
        </p:nvSpPr>
        <p:spPr>
          <a:xfrm flipH="false" flipV="false" rot="2700000">
            <a:off x="13557061" y="1280279"/>
            <a:ext cx="5636927" cy="605970"/>
          </a:xfrm>
          <a:custGeom>
            <a:avLst/>
            <a:gdLst/>
            <a:ahLst/>
            <a:cxnLst/>
            <a:rect r="r" b="b" t="t" l="l"/>
            <a:pathLst>
              <a:path h="605970" w="5636927">
                <a:moveTo>
                  <a:pt x="0" y="0"/>
                </a:moveTo>
                <a:lnTo>
                  <a:pt x="5636926" y="0"/>
                </a:lnTo>
                <a:lnTo>
                  <a:pt x="5636926" y="605970"/>
                </a:lnTo>
                <a:lnTo>
                  <a:pt x="0" y="605970"/>
                </a:lnTo>
                <a:lnTo>
                  <a:pt x="0" y="0"/>
                </a:lnTo>
                <a:close/>
              </a:path>
            </a:pathLst>
          </a:custGeom>
          <a:blipFill>
            <a:blip r:embed="rId7"/>
            <a:stretch>
              <a:fillRect l="0" t="0" r="0" b="0"/>
            </a:stretch>
          </a:blipFill>
        </p:spPr>
      </p:sp>
      <p:grpSp>
        <p:nvGrpSpPr>
          <p:cNvPr name="Group 29" id="29"/>
          <p:cNvGrpSpPr/>
          <p:nvPr/>
        </p:nvGrpSpPr>
        <p:grpSpPr>
          <a:xfrm rot="-8100000">
            <a:off x="15049711" y="-350832"/>
            <a:ext cx="5000402" cy="2304198"/>
            <a:chOff x="0" y="0"/>
            <a:chExt cx="1489991" cy="686592"/>
          </a:xfrm>
        </p:grpSpPr>
        <p:sp>
          <p:nvSpPr>
            <p:cNvPr name="Freeform 30" id="30"/>
            <p:cNvSpPr/>
            <p:nvPr/>
          </p:nvSpPr>
          <p:spPr>
            <a:xfrm flipH="false" flipV="false" rot="0">
              <a:off x="0" y="0"/>
              <a:ext cx="1489991" cy="686592"/>
            </a:xfrm>
            <a:custGeom>
              <a:avLst/>
              <a:gdLst/>
              <a:ahLst/>
              <a:cxnLst/>
              <a:rect r="r" b="b" t="t" l="l"/>
              <a:pathLst>
                <a:path h="686592" w="1489991">
                  <a:moveTo>
                    <a:pt x="0" y="0"/>
                  </a:moveTo>
                  <a:lnTo>
                    <a:pt x="1489991" y="0"/>
                  </a:lnTo>
                  <a:lnTo>
                    <a:pt x="1489991" y="686592"/>
                  </a:lnTo>
                  <a:lnTo>
                    <a:pt x="0" y="686592"/>
                  </a:lnTo>
                  <a:close/>
                </a:path>
              </a:pathLst>
            </a:custGeom>
            <a:solidFill>
              <a:srgbClr val="2978C8"/>
            </a:solidFill>
          </p:spPr>
        </p:sp>
        <p:sp>
          <p:nvSpPr>
            <p:cNvPr name="TextBox 31" id="31"/>
            <p:cNvSpPr txBox="true"/>
            <p:nvPr/>
          </p:nvSpPr>
          <p:spPr>
            <a:xfrm>
              <a:off x="0" y="-47625"/>
              <a:ext cx="1489991" cy="734217"/>
            </a:xfrm>
            <a:prstGeom prst="rect">
              <a:avLst/>
            </a:prstGeom>
          </p:spPr>
          <p:txBody>
            <a:bodyPr anchor="ctr" rtlCol="false" tIns="50800" lIns="50800" bIns="50800" rIns="50800"/>
            <a:lstStyle/>
            <a:p>
              <a:pPr algn="ctr">
                <a:lnSpc>
                  <a:spcPts val="2659"/>
                </a:lnSpc>
                <a:spcBef>
                  <a:spcPct val="0"/>
                </a:spcBef>
              </a:pPr>
            </a:p>
          </p:txBody>
        </p:sp>
      </p:grpSp>
      <p:sp>
        <p:nvSpPr>
          <p:cNvPr name="Freeform 32" id="32"/>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10"/>
            <a:stretch>
              <a:fillRect l="0" t="0" r="0" b="0"/>
            </a:stretch>
          </a:blipFill>
        </p:spPr>
      </p:sp>
      <p:sp>
        <p:nvSpPr>
          <p:cNvPr name="Freeform 33" id="33"/>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1"/>
            <a:stretch>
              <a:fillRect l="0" t="0" r="0" b="0"/>
            </a:stretch>
          </a:blipFill>
        </p:spPr>
      </p:sp>
      <p:sp>
        <p:nvSpPr>
          <p:cNvPr name="TextBox 34" id="34"/>
          <p:cNvSpPr txBox="true"/>
          <p:nvPr/>
        </p:nvSpPr>
        <p:spPr>
          <a:xfrm rot="0">
            <a:off x="1249223" y="4305900"/>
            <a:ext cx="5895537" cy="1423064"/>
          </a:xfrm>
          <a:prstGeom prst="rect">
            <a:avLst/>
          </a:prstGeom>
        </p:spPr>
        <p:txBody>
          <a:bodyPr anchor="t" rtlCol="false" tIns="0" lIns="0" bIns="0" rIns="0">
            <a:spAutoFit/>
          </a:bodyPr>
          <a:lstStyle/>
          <a:p>
            <a:pPr algn="l">
              <a:lnSpc>
                <a:spcPts val="11325"/>
              </a:lnSpc>
            </a:pPr>
            <a:r>
              <a:rPr lang="en-US" b="true" sz="8089">
                <a:solidFill>
                  <a:srgbClr val="145DA0"/>
                </a:solidFill>
                <a:latin typeface="Helios Bold"/>
                <a:ea typeface="Helios Bold"/>
                <a:cs typeface="Helios Bold"/>
                <a:sym typeface="Helios Bold"/>
              </a:rPr>
              <a:t>Plagiarisme</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a:grpSpLocks noChangeAspect="true"/>
          </p:cNvGrpSpPr>
          <p:nvPr/>
        </p:nvGrpSpPr>
        <p:grpSpPr>
          <a:xfrm rot="0">
            <a:off x="5191731" y="925638"/>
            <a:ext cx="142875" cy="142875"/>
            <a:chOff x="0" y="0"/>
            <a:chExt cx="142875" cy="142875"/>
          </a:xfrm>
        </p:grpSpPr>
        <p:sp>
          <p:nvSpPr>
            <p:cNvPr name="Freeform 16" id="16"/>
            <p:cNvSpPr/>
            <p:nvPr/>
          </p:nvSpPr>
          <p:spPr>
            <a:xfrm flipH="false" flipV="false" rot="0">
              <a:off x="0" y="0"/>
              <a:ext cx="142875" cy="142875"/>
            </a:xfrm>
            <a:custGeom>
              <a:avLst/>
              <a:gdLst/>
              <a:ahLst/>
              <a:cxnLst/>
              <a:rect r="r" b="b" t="t" l="l"/>
              <a:pathLst>
                <a:path h="142875" w="142875">
                  <a:moveTo>
                    <a:pt x="142875" y="71374"/>
                  </a:moveTo>
                  <a:cubicBezTo>
                    <a:pt x="142875" y="76073"/>
                    <a:pt x="142367" y="80772"/>
                    <a:pt x="141478" y="85344"/>
                  </a:cubicBezTo>
                  <a:cubicBezTo>
                    <a:pt x="140589" y="89916"/>
                    <a:pt x="139192" y="94361"/>
                    <a:pt x="137414" y="98806"/>
                  </a:cubicBezTo>
                  <a:cubicBezTo>
                    <a:pt x="135636" y="103251"/>
                    <a:pt x="133477" y="107315"/>
                    <a:pt x="130810" y="111125"/>
                  </a:cubicBezTo>
                  <a:cubicBezTo>
                    <a:pt x="128143" y="114935"/>
                    <a:pt x="125222" y="118618"/>
                    <a:pt x="121920" y="121920"/>
                  </a:cubicBezTo>
                  <a:cubicBezTo>
                    <a:pt x="118618" y="125222"/>
                    <a:pt x="114935" y="128143"/>
                    <a:pt x="111125" y="130810"/>
                  </a:cubicBezTo>
                  <a:cubicBezTo>
                    <a:pt x="107315" y="133477"/>
                    <a:pt x="103124" y="135636"/>
                    <a:pt x="98806" y="137414"/>
                  </a:cubicBezTo>
                  <a:cubicBezTo>
                    <a:pt x="94488" y="139192"/>
                    <a:pt x="90043" y="140589"/>
                    <a:pt x="85344" y="141478"/>
                  </a:cubicBezTo>
                  <a:cubicBezTo>
                    <a:pt x="80645" y="142367"/>
                    <a:pt x="76073" y="142875"/>
                    <a:pt x="71374" y="142875"/>
                  </a:cubicBezTo>
                  <a:cubicBezTo>
                    <a:pt x="66675" y="142875"/>
                    <a:pt x="61976" y="142367"/>
                    <a:pt x="57404" y="141478"/>
                  </a:cubicBezTo>
                  <a:cubicBezTo>
                    <a:pt x="52832" y="140589"/>
                    <a:pt x="48387" y="139192"/>
                    <a:pt x="43942" y="137414"/>
                  </a:cubicBezTo>
                  <a:cubicBezTo>
                    <a:pt x="39497" y="135636"/>
                    <a:pt x="35433" y="133477"/>
                    <a:pt x="31623" y="130810"/>
                  </a:cubicBezTo>
                  <a:cubicBezTo>
                    <a:pt x="27813" y="128143"/>
                    <a:pt x="24130" y="125222"/>
                    <a:pt x="20828" y="121920"/>
                  </a:cubicBezTo>
                  <a:cubicBezTo>
                    <a:pt x="17526" y="118618"/>
                    <a:pt x="14605" y="114935"/>
                    <a:pt x="11938" y="111125"/>
                  </a:cubicBezTo>
                  <a:cubicBezTo>
                    <a:pt x="9271" y="107315"/>
                    <a:pt x="7112" y="103124"/>
                    <a:pt x="5334" y="98806"/>
                  </a:cubicBezTo>
                  <a:cubicBezTo>
                    <a:pt x="3556" y="94488"/>
                    <a:pt x="2286" y="89916"/>
                    <a:pt x="1397" y="85344"/>
                  </a:cubicBezTo>
                  <a:cubicBezTo>
                    <a:pt x="508" y="80772"/>
                    <a:pt x="0" y="76073"/>
                    <a:pt x="0" y="71374"/>
                  </a:cubicBezTo>
                  <a:cubicBezTo>
                    <a:pt x="0" y="66675"/>
                    <a:pt x="508" y="61976"/>
                    <a:pt x="1397" y="57404"/>
                  </a:cubicBezTo>
                  <a:cubicBezTo>
                    <a:pt x="2286" y="52832"/>
                    <a:pt x="3683" y="48387"/>
                    <a:pt x="5461" y="43942"/>
                  </a:cubicBezTo>
                  <a:cubicBezTo>
                    <a:pt x="7239" y="39497"/>
                    <a:pt x="9398" y="35433"/>
                    <a:pt x="12065" y="31623"/>
                  </a:cubicBezTo>
                  <a:cubicBezTo>
                    <a:pt x="14732" y="27813"/>
                    <a:pt x="17653" y="24130"/>
                    <a:pt x="20955" y="20828"/>
                  </a:cubicBezTo>
                  <a:cubicBezTo>
                    <a:pt x="24257" y="17526"/>
                    <a:pt x="27940" y="14605"/>
                    <a:pt x="31750" y="11938"/>
                  </a:cubicBezTo>
                  <a:cubicBezTo>
                    <a:pt x="35560" y="9271"/>
                    <a:pt x="39751" y="7112"/>
                    <a:pt x="44069" y="5334"/>
                  </a:cubicBezTo>
                  <a:cubicBezTo>
                    <a:pt x="48387" y="3556"/>
                    <a:pt x="52959" y="2286"/>
                    <a:pt x="57531" y="1397"/>
                  </a:cubicBezTo>
                  <a:cubicBezTo>
                    <a:pt x="62103" y="508"/>
                    <a:pt x="66802" y="0"/>
                    <a:pt x="71374" y="0"/>
                  </a:cubicBezTo>
                  <a:cubicBezTo>
                    <a:pt x="75946" y="0"/>
                    <a:pt x="80772" y="508"/>
                    <a:pt x="85344" y="1397"/>
                  </a:cubicBezTo>
                  <a:cubicBezTo>
                    <a:pt x="89916" y="2286"/>
                    <a:pt x="94361" y="3683"/>
                    <a:pt x="98806" y="5461"/>
                  </a:cubicBezTo>
                  <a:cubicBezTo>
                    <a:pt x="103251" y="7239"/>
                    <a:pt x="107315" y="9398"/>
                    <a:pt x="111125" y="12065"/>
                  </a:cubicBezTo>
                  <a:cubicBezTo>
                    <a:pt x="114935" y="14732"/>
                    <a:pt x="118618" y="17653"/>
                    <a:pt x="121920" y="20955"/>
                  </a:cubicBezTo>
                  <a:cubicBezTo>
                    <a:pt x="125222" y="24257"/>
                    <a:pt x="128143" y="27940"/>
                    <a:pt x="130810" y="31750"/>
                  </a:cubicBezTo>
                  <a:cubicBezTo>
                    <a:pt x="133477" y="35560"/>
                    <a:pt x="135636" y="39751"/>
                    <a:pt x="137414" y="44069"/>
                  </a:cubicBezTo>
                  <a:cubicBezTo>
                    <a:pt x="139192" y="48387"/>
                    <a:pt x="140589" y="52832"/>
                    <a:pt x="141478" y="57531"/>
                  </a:cubicBezTo>
                  <a:cubicBezTo>
                    <a:pt x="142367" y="62230"/>
                    <a:pt x="142875" y="66802"/>
                    <a:pt x="142875" y="71501"/>
                  </a:cubicBezTo>
                  <a:close/>
                </a:path>
              </a:pathLst>
            </a:custGeom>
            <a:solidFill>
              <a:srgbClr val="0F4984"/>
            </a:solidFill>
          </p:spPr>
        </p:sp>
      </p:grpSp>
      <p:sp>
        <p:nvSpPr>
          <p:cNvPr name="TextBox 17" id="17"/>
          <p:cNvSpPr txBox="true"/>
          <p:nvPr/>
        </p:nvSpPr>
        <p:spPr>
          <a:xfrm rot="0">
            <a:off x="5191731" y="71316"/>
            <a:ext cx="9683701" cy="516632"/>
          </a:xfrm>
          <a:prstGeom prst="rect">
            <a:avLst/>
          </a:prstGeom>
        </p:spPr>
        <p:txBody>
          <a:bodyPr anchor="t" rtlCol="false" tIns="0" lIns="0" bIns="0" rIns="0">
            <a:spAutoFit/>
          </a:bodyPr>
          <a:lstStyle/>
          <a:p>
            <a:pPr algn="l">
              <a:lnSpc>
                <a:spcPts val="4114"/>
              </a:lnSpc>
            </a:pPr>
            <a:r>
              <a:rPr lang="en-US" b="true" sz="3054">
                <a:solidFill>
                  <a:srgbClr val="0F4984"/>
                </a:solidFill>
                <a:latin typeface="Helios Bold"/>
                <a:ea typeface="Helios Bold"/>
                <a:cs typeface="Helios Bold"/>
                <a:sym typeface="Helios Bold"/>
              </a:rPr>
              <a:t>Menghubungkan Mendeley dengan Microsoft Word</a:t>
            </a:r>
          </a:p>
        </p:txBody>
      </p:sp>
      <p:sp>
        <p:nvSpPr>
          <p:cNvPr name="TextBox 18" id="18"/>
          <p:cNvSpPr txBox="true"/>
          <p:nvPr/>
        </p:nvSpPr>
        <p:spPr>
          <a:xfrm rot="0">
            <a:off x="5532402" y="682017"/>
            <a:ext cx="3963419" cy="580253"/>
          </a:xfrm>
          <a:prstGeom prst="rect">
            <a:avLst/>
          </a:prstGeom>
        </p:spPr>
        <p:txBody>
          <a:bodyPr anchor="t" rtlCol="false" tIns="0" lIns="0" bIns="0" rIns="0">
            <a:spAutoFit/>
          </a:bodyPr>
          <a:lstStyle/>
          <a:p>
            <a:pPr algn="l">
              <a:lnSpc>
                <a:spcPts val="4617"/>
              </a:lnSpc>
            </a:pPr>
            <a:r>
              <a:rPr lang="en-US" sz="3298">
                <a:solidFill>
                  <a:srgbClr val="0F4984"/>
                </a:solidFill>
                <a:latin typeface="Helios"/>
                <a:ea typeface="Helios"/>
                <a:cs typeface="Helios"/>
                <a:sym typeface="Helios"/>
              </a:rPr>
              <a:t>Install Mendeley Cite</a:t>
            </a:r>
          </a:p>
        </p:txBody>
      </p:sp>
      <p:sp>
        <p:nvSpPr>
          <p:cNvPr name="Freeform 19" id="19"/>
          <p:cNvSpPr/>
          <p:nvPr/>
        </p:nvSpPr>
        <p:spPr>
          <a:xfrm flipH="false" flipV="false" rot="0">
            <a:off x="4298523" y="2067620"/>
            <a:ext cx="9690954" cy="6852056"/>
          </a:xfrm>
          <a:custGeom>
            <a:avLst/>
            <a:gdLst/>
            <a:ahLst/>
            <a:cxnLst/>
            <a:rect r="r" b="b" t="t" l="l"/>
            <a:pathLst>
              <a:path h="6852056" w="9690954">
                <a:moveTo>
                  <a:pt x="0" y="0"/>
                </a:moveTo>
                <a:lnTo>
                  <a:pt x="9690954" y="0"/>
                </a:lnTo>
                <a:lnTo>
                  <a:pt x="9690954" y="6852056"/>
                </a:lnTo>
                <a:lnTo>
                  <a:pt x="0" y="6852056"/>
                </a:lnTo>
                <a:lnTo>
                  <a:pt x="0" y="0"/>
                </a:lnTo>
                <a:close/>
              </a:path>
            </a:pathLst>
          </a:custGeom>
          <a:blipFill>
            <a:blip r:embed="rId11"/>
            <a:stretch>
              <a:fillRect l="-117" t="-166" r="-135" b="-197"/>
            </a:stretch>
          </a:blipFill>
          <a:ln w="66675" cap="sq">
            <a:solidFill>
              <a:srgbClr val="0F4984"/>
            </a:solidFill>
            <a:prstDash val="solid"/>
            <a:miter/>
          </a:ln>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5" id="15"/>
          <p:cNvSpPr txBox="true"/>
          <p:nvPr/>
        </p:nvSpPr>
        <p:spPr>
          <a:xfrm rot="0">
            <a:off x="5315312" y="235026"/>
            <a:ext cx="9776814" cy="540191"/>
          </a:xfrm>
          <a:prstGeom prst="rect">
            <a:avLst/>
          </a:prstGeom>
        </p:spPr>
        <p:txBody>
          <a:bodyPr anchor="t" rtlCol="false" tIns="0" lIns="0" bIns="0" rIns="0">
            <a:spAutoFit/>
          </a:bodyPr>
          <a:lstStyle/>
          <a:p>
            <a:pPr algn="l">
              <a:lnSpc>
                <a:spcPts val="4317"/>
              </a:lnSpc>
            </a:pPr>
            <a:r>
              <a:rPr lang="en-US" b="true" sz="3083">
                <a:solidFill>
                  <a:srgbClr val="0F4984"/>
                </a:solidFill>
                <a:latin typeface="Helios Bold"/>
                <a:ea typeface="Helios Bold"/>
                <a:cs typeface="Helios Bold"/>
                <a:sym typeface="Helios Bold"/>
              </a:rPr>
              <a:t>Menghubungkan Mendeley dengan Microsoft Word</a:t>
            </a:r>
          </a:p>
        </p:txBody>
      </p:sp>
      <p:grpSp>
        <p:nvGrpSpPr>
          <p:cNvPr name="Group 16" id="16"/>
          <p:cNvGrpSpPr>
            <a:grpSpLocks noChangeAspect="true"/>
          </p:cNvGrpSpPr>
          <p:nvPr/>
        </p:nvGrpSpPr>
        <p:grpSpPr>
          <a:xfrm rot="0">
            <a:off x="933583" y="8467134"/>
            <a:ext cx="95250" cy="95250"/>
            <a:chOff x="0" y="0"/>
            <a:chExt cx="95250" cy="95250"/>
          </a:xfrm>
        </p:grpSpPr>
        <p:sp>
          <p:nvSpPr>
            <p:cNvPr name="Freeform 17" id="17"/>
            <p:cNvSpPr/>
            <p:nvPr/>
          </p:nvSpPr>
          <p:spPr>
            <a:xfrm flipH="false" flipV="false" rot="0">
              <a:off x="0" y="0"/>
              <a:ext cx="95377" cy="95377"/>
            </a:xfrm>
            <a:custGeom>
              <a:avLst/>
              <a:gdLst/>
              <a:ahLst/>
              <a:cxnLst/>
              <a:rect r="r" b="b" t="t" l="l"/>
              <a:pathLst>
                <a:path h="95377" w="95377">
                  <a:moveTo>
                    <a:pt x="95250" y="47625"/>
                  </a:moveTo>
                  <a:cubicBezTo>
                    <a:pt x="95250" y="53975"/>
                    <a:pt x="93980" y="60071"/>
                    <a:pt x="91567" y="65913"/>
                  </a:cubicBezTo>
                  <a:cubicBezTo>
                    <a:pt x="89154" y="71755"/>
                    <a:pt x="85725" y="76835"/>
                    <a:pt x="81280" y="81407"/>
                  </a:cubicBezTo>
                  <a:cubicBezTo>
                    <a:pt x="76835" y="85979"/>
                    <a:pt x="71628" y="89281"/>
                    <a:pt x="65786" y="91694"/>
                  </a:cubicBezTo>
                  <a:cubicBezTo>
                    <a:pt x="59944" y="94107"/>
                    <a:pt x="53848" y="95377"/>
                    <a:pt x="47498" y="95377"/>
                  </a:cubicBezTo>
                  <a:cubicBezTo>
                    <a:pt x="41148" y="95377"/>
                    <a:pt x="35052" y="94107"/>
                    <a:pt x="29210" y="91694"/>
                  </a:cubicBezTo>
                  <a:cubicBezTo>
                    <a:pt x="23368" y="89281"/>
                    <a:pt x="18288" y="85852"/>
                    <a:pt x="13716" y="81407"/>
                  </a:cubicBezTo>
                  <a:cubicBezTo>
                    <a:pt x="9144" y="76962"/>
                    <a:pt x="6096" y="71628"/>
                    <a:pt x="3683" y="65913"/>
                  </a:cubicBezTo>
                  <a:cubicBezTo>
                    <a:pt x="1270" y="60198"/>
                    <a:pt x="0" y="53975"/>
                    <a:pt x="0" y="47625"/>
                  </a:cubicBezTo>
                  <a:cubicBezTo>
                    <a:pt x="0" y="41275"/>
                    <a:pt x="1270" y="35179"/>
                    <a:pt x="3683" y="29337"/>
                  </a:cubicBezTo>
                  <a:cubicBezTo>
                    <a:pt x="6096" y="23495"/>
                    <a:pt x="9525" y="18415"/>
                    <a:pt x="13970" y="13970"/>
                  </a:cubicBezTo>
                  <a:cubicBezTo>
                    <a:pt x="18415" y="9525"/>
                    <a:pt x="23622" y="6096"/>
                    <a:pt x="29337" y="3683"/>
                  </a:cubicBezTo>
                  <a:cubicBezTo>
                    <a:pt x="35052" y="1270"/>
                    <a:pt x="41275" y="0"/>
                    <a:pt x="47625" y="0"/>
                  </a:cubicBezTo>
                  <a:cubicBezTo>
                    <a:pt x="53975" y="0"/>
                    <a:pt x="60071" y="1270"/>
                    <a:pt x="65913" y="3683"/>
                  </a:cubicBezTo>
                  <a:cubicBezTo>
                    <a:pt x="71755" y="6096"/>
                    <a:pt x="76835" y="9525"/>
                    <a:pt x="81407" y="13970"/>
                  </a:cubicBezTo>
                  <a:cubicBezTo>
                    <a:pt x="85979" y="18415"/>
                    <a:pt x="89281" y="23622"/>
                    <a:pt x="91694" y="29464"/>
                  </a:cubicBezTo>
                  <a:cubicBezTo>
                    <a:pt x="94107" y="35306"/>
                    <a:pt x="95377" y="41402"/>
                    <a:pt x="95377" y="47752"/>
                  </a:cubicBezTo>
                  <a:close/>
                </a:path>
              </a:pathLst>
            </a:custGeom>
            <a:solidFill>
              <a:srgbClr val="000000"/>
            </a:solidFill>
          </p:spPr>
        </p:sp>
      </p:grpSp>
      <p:sp>
        <p:nvSpPr>
          <p:cNvPr name="TextBox 18" id="18"/>
          <p:cNvSpPr txBox="true"/>
          <p:nvPr/>
        </p:nvSpPr>
        <p:spPr>
          <a:xfrm rot="0">
            <a:off x="1192549" y="8284159"/>
            <a:ext cx="9853746" cy="409217"/>
          </a:xfrm>
          <a:prstGeom prst="rect">
            <a:avLst/>
          </a:prstGeom>
        </p:spPr>
        <p:txBody>
          <a:bodyPr anchor="t" rtlCol="false" tIns="0" lIns="0" bIns="0" rIns="0">
            <a:spAutoFit/>
          </a:bodyPr>
          <a:lstStyle/>
          <a:p>
            <a:pPr algn="l">
              <a:lnSpc>
                <a:spcPts val="3374"/>
              </a:lnSpc>
            </a:pPr>
            <a:r>
              <a:rPr lang="en-US" sz="2434">
                <a:solidFill>
                  <a:srgbClr val="000000"/>
                </a:solidFill>
                <a:latin typeface="Helios"/>
                <a:ea typeface="Helios"/>
                <a:cs typeface="Helios"/>
                <a:sym typeface="Helios"/>
              </a:rPr>
              <a:t>Login pada Microsoft dengan menggunakan akun </a:t>
            </a:r>
            <a:r>
              <a:rPr lang="en-US" b="true" sz="2434">
                <a:solidFill>
                  <a:srgbClr val="000000"/>
                </a:solidFill>
                <a:latin typeface="Helios Bold"/>
                <a:ea typeface="Helios Bold"/>
                <a:cs typeface="Helios Bold"/>
                <a:sym typeface="Helios Bold"/>
              </a:rPr>
              <a:t>pribadi/gmail.com </a:t>
            </a:r>
          </a:p>
        </p:txBody>
      </p:sp>
      <p:sp>
        <p:nvSpPr>
          <p:cNvPr name="Freeform 19" id="19"/>
          <p:cNvSpPr/>
          <p:nvPr/>
        </p:nvSpPr>
        <p:spPr>
          <a:xfrm flipH="false" flipV="false" rot="0">
            <a:off x="3771205" y="2874188"/>
            <a:ext cx="10552205" cy="4827470"/>
          </a:xfrm>
          <a:custGeom>
            <a:avLst/>
            <a:gdLst/>
            <a:ahLst/>
            <a:cxnLst/>
            <a:rect r="r" b="b" t="t" l="l"/>
            <a:pathLst>
              <a:path h="4827470" w="10552205">
                <a:moveTo>
                  <a:pt x="0" y="0"/>
                </a:moveTo>
                <a:lnTo>
                  <a:pt x="10552204" y="0"/>
                </a:lnTo>
                <a:lnTo>
                  <a:pt x="10552204" y="4827470"/>
                </a:lnTo>
                <a:lnTo>
                  <a:pt x="0" y="4827470"/>
                </a:lnTo>
                <a:lnTo>
                  <a:pt x="0" y="0"/>
                </a:lnTo>
                <a:close/>
              </a:path>
            </a:pathLst>
          </a:custGeom>
          <a:blipFill>
            <a:blip r:embed="rId11"/>
            <a:stretch>
              <a:fillRect l="-1905" t="-236" r="-94" b="-13412"/>
            </a:stretch>
          </a:blipFill>
          <a:ln w="38100" cap="sq">
            <a:solidFill>
              <a:srgbClr val="0F4984"/>
            </a:solidFill>
            <a:prstDash val="solid"/>
            <a:miter/>
          </a:ln>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5" id="15"/>
          <p:cNvSpPr txBox="true"/>
          <p:nvPr/>
        </p:nvSpPr>
        <p:spPr>
          <a:xfrm rot="0">
            <a:off x="3325781" y="1204296"/>
            <a:ext cx="11636437" cy="2030424"/>
          </a:xfrm>
          <a:prstGeom prst="rect">
            <a:avLst/>
          </a:prstGeom>
        </p:spPr>
        <p:txBody>
          <a:bodyPr anchor="t" rtlCol="false" tIns="0" lIns="0" bIns="0" rIns="0">
            <a:spAutoFit/>
          </a:bodyPr>
          <a:lstStyle/>
          <a:p>
            <a:pPr algn="l">
              <a:lnSpc>
                <a:spcPts val="5138"/>
              </a:lnSpc>
            </a:pPr>
            <a:r>
              <a:rPr lang="en-US" b="true" sz="3670">
                <a:solidFill>
                  <a:srgbClr val="840F0F"/>
                </a:solidFill>
                <a:latin typeface="Helios Bold"/>
                <a:ea typeface="Helios Bold"/>
                <a:cs typeface="Helios Bold"/>
                <a:sym typeface="Helios Bold"/>
              </a:rPr>
              <a:t>Menghubungkan Mendeley dengan Microsoft Word</a:t>
            </a:r>
          </a:p>
          <a:p>
            <a:pPr algn="l">
              <a:lnSpc>
                <a:spcPts val="3156"/>
              </a:lnSpc>
            </a:pPr>
            <a:r>
              <a:rPr lang="en-US" sz="2263">
                <a:solidFill>
                  <a:srgbClr val="000000"/>
                </a:solidFill>
                <a:latin typeface="Helios"/>
                <a:ea typeface="Helios"/>
                <a:cs typeface="Helios"/>
                <a:sym typeface="Helios"/>
              </a:rPr>
              <a:t>Klik </a:t>
            </a:r>
            <a:r>
              <a:rPr lang="en-US" b="true" sz="2263">
                <a:solidFill>
                  <a:srgbClr val="000000"/>
                </a:solidFill>
                <a:latin typeface="Helios Bold"/>
                <a:ea typeface="Helios Bold"/>
                <a:cs typeface="Helios Bold"/>
                <a:sym typeface="Helios Bold"/>
              </a:rPr>
              <a:t>“Open in Word”</a:t>
            </a:r>
          </a:p>
        </p:txBody>
      </p:sp>
      <p:sp>
        <p:nvSpPr>
          <p:cNvPr name="Freeform 16" id="16"/>
          <p:cNvSpPr/>
          <p:nvPr/>
        </p:nvSpPr>
        <p:spPr>
          <a:xfrm flipH="false" flipV="false" rot="0">
            <a:off x="4246359" y="2934553"/>
            <a:ext cx="9795281" cy="5525462"/>
          </a:xfrm>
          <a:custGeom>
            <a:avLst/>
            <a:gdLst/>
            <a:ahLst/>
            <a:cxnLst/>
            <a:rect r="r" b="b" t="t" l="l"/>
            <a:pathLst>
              <a:path h="5525462" w="9795281">
                <a:moveTo>
                  <a:pt x="0" y="0"/>
                </a:moveTo>
                <a:lnTo>
                  <a:pt x="9795282" y="0"/>
                </a:lnTo>
                <a:lnTo>
                  <a:pt x="9795282" y="5525462"/>
                </a:lnTo>
                <a:lnTo>
                  <a:pt x="0" y="5525462"/>
                </a:lnTo>
                <a:lnTo>
                  <a:pt x="0" y="0"/>
                </a:lnTo>
                <a:close/>
              </a:path>
            </a:pathLst>
          </a:custGeom>
          <a:blipFill>
            <a:blip r:embed="rId11"/>
            <a:stretch>
              <a:fillRect l="-116" t="-206" r="-39520" b="-292"/>
            </a:stretch>
          </a:blipFill>
          <a:ln w="38100" cap="sq">
            <a:solidFill>
              <a:srgbClr val="0F4984"/>
            </a:solidFill>
            <a:prstDash val="solid"/>
            <a:miter/>
          </a:ln>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a:grpSpLocks noChangeAspect="true"/>
          </p:cNvGrpSpPr>
          <p:nvPr/>
        </p:nvGrpSpPr>
        <p:grpSpPr>
          <a:xfrm rot="0">
            <a:off x="996182" y="2039207"/>
            <a:ext cx="114300" cy="114300"/>
            <a:chOff x="0" y="0"/>
            <a:chExt cx="114300" cy="114300"/>
          </a:xfrm>
        </p:grpSpPr>
        <p:sp>
          <p:nvSpPr>
            <p:cNvPr name="Freeform 16" id="16"/>
            <p:cNvSpPr/>
            <p:nvPr/>
          </p:nvSpPr>
          <p:spPr>
            <a:xfrm flipH="false" flipV="false" rot="0">
              <a:off x="0" y="0"/>
              <a:ext cx="114300" cy="114300"/>
            </a:xfrm>
            <a:custGeom>
              <a:avLst/>
              <a:gdLst/>
              <a:ahLst/>
              <a:cxnLst/>
              <a:rect r="r" b="b" t="t" l="l"/>
              <a:pathLst>
                <a:path h="114300" w="114300">
                  <a:moveTo>
                    <a:pt x="114300" y="57150"/>
                  </a:moveTo>
                  <a:cubicBezTo>
                    <a:pt x="114300" y="60960"/>
                    <a:pt x="113919" y="64643"/>
                    <a:pt x="113157" y="68326"/>
                  </a:cubicBezTo>
                  <a:cubicBezTo>
                    <a:pt x="112395" y="72009"/>
                    <a:pt x="111379" y="75565"/>
                    <a:pt x="109855" y="78994"/>
                  </a:cubicBezTo>
                  <a:cubicBezTo>
                    <a:pt x="108331" y="82423"/>
                    <a:pt x="106680" y="85725"/>
                    <a:pt x="104521" y="88900"/>
                  </a:cubicBezTo>
                  <a:cubicBezTo>
                    <a:pt x="102362" y="92075"/>
                    <a:pt x="100076" y="94869"/>
                    <a:pt x="97409" y="97536"/>
                  </a:cubicBezTo>
                  <a:cubicBezTo>
                    <a:pt x="94742" y="100203"/>
                    <a:pt x="91821" y="102616"/>
                    <a:pt x="88773" y="104648"/>
                  </a:cubicBezTo>
                  <a:cubicBezTo>
                    <a:pt x="85725" y="106680"/>
                    <a:pt x="82296" y="108458"/>
                    <a:pt x="78867" y="109982"/>
                  </a:cubicBezTo>
                  <a:cubicBezTo>
                    <a:pt x="75438" y="111506"/>
                    <a:pt x="71882" y="112522"/>
                    <a:pt x="68199" y="113284"/>
                  </a:cubicBezTo>
                  <a:cubicBezTo>
                    <a:pt x="64516" y="114046"/>
                    <a:pt x="60960" y="114300"/>
                    <a:pt x="57150" y="114300"/>
                  </a:cubicBezTo>
                  <a:cubicBezTo>
                    <a:pt x="53340" y="114300"/>
                    <a:pt x="49657" y="113919"/>
                    <a:pt x="45974" y="113157"/>
                  </a:cubicBezTo>
                  <a:cubicBezTo>
                    <a:pt x="42291" y="112395"/>
                    <a:pt x="38735" y="111379"/>
                    <a:pt x="35306" y="109855"/>
                  </a:cubicBezTo>
                  <a:cubicBezTo>
                    <a:pt x="31877" y="108331"/>
                    <a:pt x="28575" y="106680"/>
                    <a:pt x="25400" y="104521"/>
                  </a:cubicBezTo>
                  <a:cubicBezTo>
                    <a:pt x="22225" y="102362"/>
                    <a:pt x="19431" y="100076"/>
                    <a:pt x="16764" y="97409"/>
                  </a:cubicBezTo>
                  <a:cubicBezTo>
                    <a:pt x="14097" y="94742"/>
                    <a:pt x="11684" y="92075"/>
                    <a:pt x="9652" y="88900"/>
                  </a:cubicBezTo>
                  <a:cubicBezTo>
                    <a:pt x="7620" y="85725"/>
                    <a:pt x="5842" y="82550"/>
                    <a:pt x="4318" y="78994"/>
                  </a:cubicBezTo>
                  <a:cubicBezTo>
                    <a:pt x="2794" y="75438"/>
                    <a:pt x="1778" y="72009"/>
                    <a:pt x="1143" y="68326"/>
                  </a:cubicBezTo>
                  <a:cubicBezTo>
                    <a:pt x="508" y="64643"/>
                    <a:pt x="0" y="60960"/>
                    <a:pt x="0" y="57150"/>
                  </a:cubicBezTo>
                  <a:cubicBezTo>
                    <a:pt x="0" y="53340"/>
                    <a:pt x="381" y="49657"/>
                    <a:pt x="1143" y="45974"/>
                  </a:cubicBezTo>
                  <a:cubicBezTo>
                    <a:pt x="1905" y="42291"/>
                    <a:pt x="2921" y="38735"/>
                    <a:pt x="4445" y="35306"/>
                  </a:cubicBezTo>
                  <a:cubicBezTo>
                    <a:pt x="5969" y="31877"/>
                    <a:pt x="7493" y="28575"/>
                    <a:pt x="9652" y="25400"/>
                  </a:cubicBezTo>
                  <a:cubicBezTo>
                    <a:pt x="11811" y="22225"/>
                    <a:pt x="14097" y="19431"/>
                    <a:pt x="16764" y="16764"/>
                  </a:cubicBezTo>
                  <a:cubicBezTo>
                    <a:pt x="19431" y="14097"/>
                    <a:pt x="22352" y="11684"/>
                    <a:pt x="25400" y="9652"/>
                  </a:cubicBezTo>
                  <a:cubicBezTo>
                    <a:pt x="28448" y="7620"/>
                    <a:pt x="31877" y="5842"/>
                    <a:pt x="35306" y="4318"/>
                  </a:cubicBezTo>
                  <a:cubicBezTo>
                    <a:pt x="38735" y="2794"/>
                    <a:pt x="42291" y="1778"/>
                    <a:pt x="45974" y="1016"/>
                  </a:cubicBezTo>
                  <a:cubicBezTo>
                    <a:pt x="49657" y="254"/>
                    <a:pt x="53340" y="0"/>
                    <a:pt x="57150" y="0"/>
                  </a:cubicBezTo>
                  <a:cubicBezTo>
                    <a:pt x="60960" y="0"/>
                    <a:pt x="64643" y="381"/>
                    <a:pt x="68326" y="1143"/>
                  </a:cubicBezTo>
                  <a:cubicBezTo>
                    <a:pt x="72009" y="1905"/>
                    <a:pt x="75565" y="2921"/>
                    <a:pt x="78994" y="4445"/>
                  </a:cubicBezTo>
                  <a:cubicBezTo>
                    <a:pt x="82423" y="5969"/>
                    <a:pt x="85725" y="7620"/>
                    <a:pt x="88900" y="9779"/>
                  </a:cubicBezTo>
                  <a:cubicBezTo>
                    <a:pt x="92075" y="11938"/>
                    <a:pt x="94869" y="14224"/>
                    <a:pt x="97536" y="16891"/>
                  </a:cubicBezTo>
                  <a:cubicBezTo>
                    <a:pt x="100203" y="19558"/>
                    <a:pt x="102616" y="22479"/>
                    <a:pt x="104648" y="25527"/>
                  </a:cubicBezTo>
                  <a:cubicBezTo>
                    <a:pt x="106680" y="28575"/>
                    <a:pt x="108458" y="32004"/>
                    <a:pt x="109982" y="35433"/>
                  </a:cubicBezTo>
                  <a:cubicBezTo>
                    <a:pt x="111506" y="38862"/>
                    <a:pt x="112522" y="42418"/>
                    <a:pt x="113284" y="46101"/>
                  </a:cubicBezTo>
                  <a:cubicBezTo>
                    <a:pt x="114046" y="49784"/>
                    <a:pt x="114300" y="53340"/>
                    <a:pt x="114300" y="57150"/>
                  </a:cubicBezTo>
                  <a:close/>
                </a:path>
              </a:pathLst>
            </a:custGeom>
            <a:solidFill>
              <a:srgbClr val="000000"/>
            </a:solidFill>
          </p:spPr>
        </p:sp>
      </p:grpSp>
      <p:sp>
        <p:nvSpPr>
          <p:cNvPr name="Freeform 17" id="17"/>
          <p:cNvSpPr/>
          <p:nvPr/>
        </p:nvSpPr>
        <p:spPr>
          <a:xfrm flipH="false" flipV="false" rot="0">
            <a:off x="2588600" y="2740323"/>
            <a:ext cx="13110801" cy="5902595"/>
          </a:xfrm>
          <a:custGeom>
            <a:avLst/>
            <a:gdLst/>
            <a:ahLst/>
            <a:cxnLst/>
            <a:rect r="r" b="b" t="t" l="l"/>
            <a:pathLst>
              <a:path h="5902595" w="13110801">
                <a:moveTo>
                  <a:pt x="0" y="0"/>
                </a:moveTo>
                <a:lnTo>
                  <a:pt x="13110800" y="0"/>
                </a:lnTo>
                <a:lnTo>
                  <a:pt x="13110800" y="5902595"/>
                </a:lnTo>
                <a:lnTo>
                  <a:pt x="0" y="5902595"/>
                </a:lnTo>
                <a:lnTo>
                  <a:pt x="0" y="0"/>
                </a:lnTo>
                <a:close/>
              </a:path>
            </a:pathLst>
          </a:custGeom>
          <a:blipFill>
            <a:blip r:embed="rId11"/>
            <a:stretch>
              <a:fillRect l="-87" t="-193" r="-97" b="-178"/>
            </a:stretch>
          </a:blipFill>
          <a:ln w="38100" cap="sq">
            <a:solidFill>
              <a:srgbClr val="0F4984"/>
            </a:solidFill>
            <a:prstDash val="solid"/>
            <a:miter/>
          </a:ln>
        </p:spPr>
      </p:sp>
      <p:sp>
        <p:nvSpPr>
          <p:cNvPr name="TextBox 18" id="18"/>
          <p:cNvSpPr txBox="true"/>
          <p:nvPr/>
        </p:nvSpPr>
        <p:spPr>
          <a:xfrm rot="0">
            <a:off x="1281789" y="1831467"/>
            <a:ext cx="11263541" cy="483003"/>
          </a:xfrm>
          <a:prstGeom prst="rect">
            <a:avLst/>
          </a:prstGeom>
        </p:spPr>
        <p:txBody>
          <a:bodyPr anchor="t" rtlCol="false" tIns="0" lIns="0" bIns="0" rIns="0">
            <a:spAutoFit/>
          </a:bodyPr>
          <a:lstStyle/>
          <a:p>
            <a:pPr algn="l">
              <a:lnSpc>
                <a:spcPts val="3828"/>
              </a:lnSpc>
            </a:pPr>
            <a:r>
              <a:rPr lang="en-US" sz="2734">
                <a:solidFill>
                  <a:srgbClr val="000000"/>
                </a:solidFill>
                <a:latin typeface="Helios"/>
                <a:ea typeface="Helios"/>
                <a:cs typeface="Helios"/>
                <a:sym typeface="Helios"/>
              </a:rPr>
              <a:t>Tampilan </a:t>
            </a:r>
            <a:r>
              <a:rPr lang="en-US" b="true" sz="2734">
                <a:solidFill>
                  <a:srgbClr val="000000"/>
                </a:solidFill>
                <a:latin typeface="Helios Bold"/>
                <a:ea typeface="Helios Bold"/>
                <a:cs typeface="Helios Bold"/>
                <a:sym typeface="Helios Bold"/>
              </a:rPr>
              <a:t>Ms Word</a:t>
            </a:r>
            <a:r>
              <a:rPr lang="en-US" sz="2734">
                <a:solidFill>
                  <a:srgbClr val="000000"/>
                </a:solidFill>
                <a:latin typeface="Helios"/>
                <a:ea typeface="Helios"/>
                <a:cs typeface="Helios"/>
                <a:sym typeface="Helios"/>
              </a:rPr>
              <a:t>, setelah berhasil terhubung dengan </a:t>
            </a:r>
            <a:r>
              <a:rPr lang="en-US" b="true" sz="2734">
                <a:solidFill>
                  <a:srgbClr val="000000"/>
                </a:solidFill>
                <a:latin typeface="Helios Bold"/>
                <a:ea typeface="Helios Bold"/>
                <a:cs typeface="Helios Bold"/>
                <a:sym typeface="Helios Bold"/>
              </a:rPr>
              <a:t>Mendeley Cite</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4">
              <a:alphaModFix amt="6999"/>
            </a:blip>
            <a:stretch>
              <a:fillRect l="-110551" t="-597483" r="0" b="0"/>
            </a:stretch>
          </a:blipFill>
        </p:spPr>
      </p:sp>
      <p:sp>
        <p:nvSpPr>
          <p:cNvPr name="Freeform 5" id="5"/>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7"/>
            <a:stretch>
              <a:fillRect l="0" t="0" r="0" b="0"/>
            </a:stretch>
          </a:blipFill>
        </p:spPr>
      </p:sp>
      <p:sp>
        <p:nvSpPr>
          <p:cNvPr name="Freeform 7" id="7"/>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8"/>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9">
              <a:extLst>
                <a:ext uri="{96DAC541-7B7A-43D3-8B79-37D633B846F1}">
                  <asvg:svgBlip xmlns:asvg="http://schemas.microsoft.com/office/drawing/2016/SVG/main" r:embed="rId10"/>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5" id="15"/>
          <p:cNvSpPr/>
          <p:nvPr/>
        </p:nvSpPr>
        <p:spPr>
          <a:xfrm flipH="false" flipV="false" rot="0">
            <a:off x="4776273" y="2480653"/>
            <a:ext cx="3019425" cy="923925"/>
          </a:xfrm>
          <a:custGeom>
            <a:avLst/>
            <a:gdLst/>
            <a:ahLst/>
            <a:cxnLst/>
            <a:rect r="r" b="b" t="t" l="l"/>
            <a:pathLst>
              <a:path h="923925" w="3019425">
                <a:moveTo>
                  <a:pt x="0" y="0"/>
                </a:moveTo>
                <a:lnTo>
                  <a:pt x="3019425" y="0"/>
                </a:lnTo>
                <a:lnTo>
                  <a:pt x="3019425" y="923925"/>
                </a:lnTo>
                <a:lnTo>
                  <a:pt x="0" y="923925"/>
                </a:lnTo>
                <a:lnTo>
                  <a:pt x="0" y="0"/>
                </a:lnTo>
                <a:close/>
              </a:path>
            </a:pathLst>
          </a:custGeom>
          <a:blipFill>
            <a:blip r:embed="rId11"/>
            <a:stretch>
              <a:fillRect l="-44046" t="-137686" r="-105480" b="-87055"/>
            </a:stretch>
          </a:blipFill>
        </p:spPr>
      </p:sp>
      <p:sp>
        <p:nvSpPr>
          <p:cNvPr name="Freeform 16" id="16"/>
          <p:cNvSpPr/>
          <p:nvPr/>
        </p:nvSpPr>
        <p:spPr>
          <a:xfrm flipH="false" flipV="false" rot="0">
            <a:off x="873309" y="2480653"/>
            <a:ext cx="3750621" cy="5063280"/>
          </a:xfrm>
          <a:custGeom>
            <a:avLst/>
            <a:gdLst/>
            <a:ahLst/>
            <a:cxnLst/>
            <a:rect r="r" b="b" t="t" l="l"/>
            <a:pathLst>
              <a:path h="5063280" w="3750621">
                <a:moveTo>
                  <a:pt x="0" y="0"/>
                </a:moveTo>
                <a:lnTo>
                  <a:pt x="3750621" y="0"/>
                </a:lnTo>
                <a:lnTo>
                  <a:pt x="3750621" y="5063280"/>
                </a:lnTo>
                <a:lnTo>
                  <a:pt x="0" y="50632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884739" y="2492083"/>
            <a:ext cx="3727809" cy="5040544"/>
          </a:xfrm>
          <a:custGeom>
            <a:avLst/>
            <a:gdLst/>
            <a:ahLst/>
            <a:cxnLst/>
            <a:rect r="r" b="b" t="t" l="l"/>
            <a:pathLst>
              <a:path h="5040544" w="3727809">
                <a:moveTo>
                  <a:pt x="0" y="0"/>
                </a:moveTo>
                <a:lnTo>
                  <a:pt x="3727809" y="0"/>
                </a:lnTo>
                <a:lnTo>
                  <a:pt x="3727809" y="5040544"/>
                </a:lnTo>
                <a:lnTo>
                  <a:pt x="0" y="5040544"/>
                </a:lnTo>
                <a:lnTo>
                  <a:pt x="0" y="0"/>
                </a:lnTo>
                <a:close/>
              </a:path>
            </a:pathLst>
          </a:custGeom>
          <a:blipFill>
            <a:blip r:embed="rId14"/>
            <a:stretch>
              <a:fillRect l="-306" t="-226" r="-365" b="-304"/>
            </a:stretch>
          </a:blipFill>
          <a:ln w="38100" cap="sq">
            <a:solidFill>
              <a:srgbClr val="000000"/>
            </a:solidFill>
            <a:prstDash val="solid"/>
            <a:miter/>
          </a:ln>
        </p:spPr>
      </p:sp>
      <p:sp>
        <p:nvSpPr>
          <p:cNvPr name="Freeform 18" id="18"/>
          <p:cNvSpPr/>
          <p:nvPr/>
        </p:nvSpPr>
        <p:spPr>
          <a:xfrm flipH="false" flipV="false" rot="0">
            <a:off x="6042508" y="3647494"/>
            <a:ext cx="4049001" cy="3885143"/>
          </a:xfrm>
          <a:custGeom>
            <a:avLst/>
            <a:gdLst/>
            <a:ahLst/>
            <a:cxnLst/>
            <a:rect r="r" b="b" t="t" l="l"/>
            <a:pathLst>
              <a:path h="3885143" w="4049001">
                <a:moveTo>
                  <a:pt x="0" y="0"/>
                </a:moveTo>
                <a:lnTo>
                  <a:pt x="4049001" y="0"/>
                </a:lnTo>
                <a:lnTo>
                  <a:pt x="4049001" y="3885143"/>
                </a:lnTo>
                <a:lnTo>
                  <a:pt x="0" y="3885143"/>
                </a:lnTo>
                <a:lnTo>
                  <a:pt x="0" y="0"/>
                </a:lnTo>
                <a:close/>
              </a:path>
            </a:pathLst>
          </a:custGeom>
          <a:blipFill>
            <a:blip r:embed="rId15"/>
            <a:stretch>
              <a:fillRect l="-260852" t="-51628" r="-246" b="-60193"/>
            </a:stretch>
          </a:blipFill>
          <a:ln w="38100" cap="sq">
            <a:solidFill>
              <a:srgbClr val="000000"/>
            </a:solidFill>
            <a:prstDash val="solid"/>
            <a:miter/>
          </a:ln>
        </p:spPr>
      </p:sp>
      <p:sp>
        <p:nvSpPr>
          <p:cNvPr name="Freeform 19" id="19"/>
          <p:cNvSpPr/>
          <p:nvPr/>
        </p:nvSpPr>
        <p:spPr>
          <a:xfrm flipH="false" flipV="false" rot="0">
            <a:off x="7335345" y="7702411"/>
            <a:ext cx="8470744" cy="1430322"/>
          </a:xfrm>
          <a:custGeom>
            <a:avLst/>
            <a:gdLst/>
            <a:ahLst/>
            <a:cxnLst/>
            <a:rect r="r" b="b" t="t" l="l"/>
            <a:pathLst>
              <a:path h="1430322" w="8470744">
                <a:moveTo>
                  <a:pt x="0" y="0"/>
                </a:moveTo>
                <a:lnTo>
                  <a:pt x="8470745" y="0"/>
                </a:lnTo>
                <a:lnTo>
                  <a:pt x="8470745" y="1430322"/>
                </a:lnTo>
                <a:lnTo>
                  <a:pt x="0" y="1430322"/>
                </a:lnTo>
                <a:lnTo>
                  <a:pt x="0" y="0"/>
                </a:lnTo>
                <a:close/>
              </a:path>
            </a:pathLst>
          </a:custGeom>
          <a:blipFill>
            <a:blip r:embed="rId16"/>
            <a:stretch>
              <a:fillRect l="-134" t="-799" r="-166" b="-1088"/>
            </a:stretch>
          </a:blipFill>
          <a:ln w="38100" cap="sq">
            <a:solidFill>
              <a:srgbClr val="000000"/>
            </a:solidFill>
            <a:prstDash val="solid"/>
            <a:miter/>
          </a:ln>
        </p:spPr>
      </p:sp>
      <p:sp>
        <p:nvSpPr>
          <p:cNvPr name="Freeform 20" id="20"/>
          <p:cNvSpPr/>
          <p:nvPr/>
        </p:nvSpPr>
        <p:spPr>
          <a:xfrm flipH="false" flipV="false" rot="0">
            <a:off x="4712780" y="3336322"/>
            <a:ext cx="1025519" cy="862184"/>
          </a:xfrm>
          <a:custGeom>
            <a:avLst/>
            <a:gdLst/>
            <a:ahLst/>
            <a:cxnLst/>
            <a:rect r="r" b="b" t="t" l="l"/>
            <a:pathLst>
              <a:path h="862184" w="1025519">
                <a:moveTo>
                  <a:pt x="0" y="0"/>
                </a:moveTo>
                <a:lnTo>
                  <a:pt x="1025518" y="0"/>
                </a:lnTo>
                <a:lnTo>
                  <a:pt x="1025518" y="862184"/>
                </a:lnTo>
                <a:lnTo>
                  <a:pt x="0" y="86218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1" id="21"/>
          <p:cNvSpPr/>
          <p:nvPr/>
        </p:nvSpPr>
        <p:spPr>
          <a:xfrm flipH="false" flipV="false" rot="0">
            <a:off x="14702695" y="6168876"/>
            <a:ext cx="1178328" cy="1112082"/>
          </a:xfrm>
          <a:custGeom>
            <a:avLst/>
            <a:gdLst/>
            <a:ahLst/>
            <a:cxnLst/>
            <a:rect r="r" b="b" t="t" l="l"/>
            <a:pathLst>
              <a:path h="1112082" w="1178328">
                <a:moveTo>
                  <a:pt x="0" y="0"/>
                </a:moveTo>
                <a:lnTo>
                  <a:pt x="1178328" y="0"/>
                </a:lnTo>
                <a:lnTo>
                  <a:pt x="1178328" y="1112082"/>
                </a:lnTo>
                <a:lnTo>
                  <a:pt x="0" y="111208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2" id="22"/>
          <p:cNvSpPr txBox="true"/>
          <p:nvPr/>
        </p:nvSpPr>
        <p:spPr>
          <a:xfrm rot="0">
            <a:off x="3624410" y="1403461"/>
            <a:ext cx="11039180" cy="475012"/>
          </a:xfrm>
          <a:prstGeom prst="rect">
            <a:avLst/>
          </a:prstGeom>
        </p:spPr>
        <p:txBody>
          <a:bodyPr anchor="t" rtlCol="false" tIns="0" lIns="0" bIns="0" rIns="0">
            <a:spAutoFit/>
          </a:bodyPr>
          <a:lstStyle/>
          <a:p>
            <a:pPr algn="l">
              <a:lnSpc>
                <a:spcPts val="3828"/>
              </a:lnSpc>
            </a:pPr>
            <a:r>
              <a:rPr lang="en-US" sz="2734">
                <a:solidFill>
                  <a:srgbClr val="0F4984"/>
                </a:solidFill>
                <a:latin typeface="Helios"/>
                <a:ea typeface="Helios"/>
                <a:cs typeface="Helios"/>
                <a:sym typeface="Helios"/>
              </a:rPr>
              <a:t>Tampilan Ms Word, setelah berhasil terhubung dengan Mendeley Cite</a:t>
            </a:r>
          </a:p>
        </p:txBody>
      </p:sp>
      <p:sp>
        <p:nvSpPr>
          <p:cNvPr name="TextBox 23" id="23"/>
          <p:cNvSpPr txBox="true"/>
          <p:nvPr/>
        </p:nvSpPr>
        <p:spPr>
          <a:xfrm rot="0">
            <a:off x="873309" y="7753102"/>
            <a:ext cx="5368747" cy="1079980"/>
          </a:xfrm>
          <a:prstGeom prst="rect">
            <a:avLst/>
          </a:prstGeom>
        </p:spPr>
        <p:txBody>
          <a:bodyPr anchor="t" rtlCol="false" tIns="0" lIns="0" bIns="0" rIns="0">
            <a:spAutoFit/>
          </a:bodyPr>
          <a:lstStyle/>
          <a:p>
            <a:pPr algn="l">
              <a:lnSpc>
                <a:spcPts val="2849"/>
              </a:lnSpc>
            </a:pPr>
            <a:r>
              <a:rPr lang="en-US" b="true" sz="2398">
                <a:solidFill>
                  <a:srgbClr val="000000"/>
                </a:solidFill>
                <a:latin typeface="Helios Bold"/>
                <a:ea typeface="Helios Bold"/>
                <a:cs typeface="Helios Bold"/>
                <a:sym typeface="Helios Bold"/>
              </a:rPr>
              <a:t>“insert citation”</a:t>
            </a:r>
            <a:r>
              <a:rPr lang="en-US" sz="2398">
                <a:solidFill>
                  <a:srgbClr val="000000"/>
                </a:solidFill>
                <a:latin typeface="Helios"/>
                <a:ea typeface="Helios"/>
                <a:cs typeface="Helios"/>
                <a:sym typeface="Helios"/>
              </a:rPr>
              <a:t> untuk menambahkan kutipan langsung *merujuk pada pedoman penulisan karya ilmiah</a:t>
            </a:r>
          </a:p>
        </p:txBody>
      </p:sp>
      <p:sp>
        <p:nvSpPr>
          <p:cNvPr name="TextBox 24" id="24"/>
          <p:cNvSpPr txBox="true"/>
          <p:nvPr/>
        </p:nvSpPr>
        <p:spPr>
          <a:xfrm rot="0">
            <a:off x="10274437" y="5301825"/>
            <a:ext cx="4826994" cy="1432405"/>
          </a:xfrm>
          <a:prstGeom prst="rect">
            <a:avLst/>
          </a:prstGeom>
        </p:spPr>
        <p:txBody>
          <a:bodyPr anchor="t" rtlCol="false" tIns="0" lIns="0" bIns="0" rIns="0">
            <a:spAutoFit/>
          </a:bodyPr>
          <a:lstStyle/>
          <a:p>
            <a:pPr algn="l">
              <a:lnSpc>
                <a:spcPts val="2849"/>
              </a:lnSpc>
            </a:pPr>
            <a:r>
              <a:rPr lang="en-US" b="true" sz="2398">
                <a:solidFill>
                  <a:srgbClr val="000000"/>
                </a:solidFill>
                <a:latin typeface="Helios Bold"/>
                <a:ea typeface="Helios Bold"/>
                <a:cs typeface="Helios Bold"/>
                <a:sym typeface="Helios Bold"/>
              </a:rPr>
              <a:t>“insert bibliography” </a:t>
            </a:r>
            <a:r>
              <a:rPr lang="en-US" sz="2398">
                <a:solidFill>
                  <a:srgbClr val="000000"/>
                </a:solidFill>
                <a:latin typeface="Helios"/>
                <a:ea typeface="Helios"/>
                <a:cs typeface="Helios"/>
                <a:sym typeface="Helios"/>
              </a:rPr>
              <a:t>untuk menambahkan daftar pustaka *merujuk pada pedoman penulisan karya ilmiah</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TextBox 2" id="2"/>
          <p:cNvSpPr txBox="true"/>
          <p:nvPr/>
        </p:nvSpPr>
        <p:spPr>
          <a:xfrm rot="0">
            <a:off x="1451791" y="3586324"/>
            <a:ext cx="89830" cy="685048"/>
          </a:xfrm>
          <a:prstGeom prst="rect">
            <a:avLst/>
          </a:prstGeom>
        </p:spPr>
        <p:txBody>
          <a:bodyPr anchor="t" rtlCol="false" tIns="0" lIns="0" bIns="0" rIns="0">
            <a:spAutoFit/>
          </a:bodyPr>
          <a:lstStyle/>
          <a:p>
            <a:pPr algn="l">
              <a:lnSpc>
                <a:spcPts val="6191"/>
              </a:lnSpc>
            </a:pPr>
            <a:r>
              <a:rPr lang="en-US" b="true" sz="2476">
                <a:solidFill>
                  <a:srgbClr val="000000"/>
                </a:solidFill>
                <a:latin typeface="Helios Bold"/>
                <a:ea typeface="Helios Bold"/>
                <a:cs typeface="Helios Bold"/>
                <a:sym typeface="Helios Bold"/>
              </a:rPr>
              <a:t> </a:t>
            </a:r>
          </a:p>
        </p:txBody>
      </p:sp>
      <p:sp>
        <p:nvSpPr>
          <p:cNvPr name="Freeform 3" id="3"/>
          <p:cNvSpPr/>
          <p:nvPr/>
        </p:nvSpPr>
        <p:spPr>
          <a:xfrm flipH="true" flipV="false" rot="0">
            <a:off x="-768633" y="9725025"/>
            <a:ext cx="19825265" cy="1734711"/>
          </a:xfrm>
          <a:custGeom>
            <a:avLst/>
            <a:gdLst/>
            <a:ahLst/>
            <a:cxnLst/>
            <a:rect r="r" b="b" t="t" l="l"/>
            <a:pathLst>
              <a:path h="1734711" w="19825265">
                <a:moveTo>
                  <a:pt x="19825266" y="0"/>
                </a:moveTo>
                <a:lnTo>
                  <a:pt x="0" y="0"/>
                </a:lnTo>
                <a:lnTo>
                  <a:pt x="0" y="1734711"/>
                </a:lnTo>
                <a:lnTo>
                  <a:pt x="19825266" y="1734711"/>
                </a:lnTo>
                <a:lnTo>
                  <a:pt x="19825266"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826432">
            <a:off x="-18353104" y="-3567159"/>
            <a:ext cx="21026341" cy="12831921"/>
            <a:chOff x="0" y="0"/>
            <a:chExt cx="5537802" cy="3379601"/>
          </a:xfrm>
        </p:grpSpPr>
        <p:sp>
          <p:nvSpPr>
            <p:cNvPr name="Freeform 5" id="5"/>
            <p:cNvSpPr/>
            <p:nvPr/>
          </p:nvSpPr>
          <p:spPr>
            <a:xfrm flipH="false" flipV="false" rot="0">
              <a:off x="0" y="0"/>
              <a:ext cx="5537802" cy="3379601"/>
            </a:xfrm>
            <a:custGeom>
              <a:avLst/>
              <a:gdLst/>
              <a:ahLst/>
              <a:cxnLst/>
              <a:rect r="r" b="b" t="t" l="l"/>
              <a:pathLst>
                <a:path h="3379601" w="5537802">
                  <a:moveTo>
                    <a:pt x="0" y="0"/>
                  </a:moveTo>
                  <a:lnTo>
                    <a:pt x="5537802" y="0"/>
                  </a:lnTo>
                  <a:lnTo>
                    <a:pt x="5537802" y="3379601"/>
                  </a:lnTo>
                  <a:lnTo>
                    <a:pt x="0" y="3379601"/>
                  </a:lnTo>
                  <a:close/>
                </a:path>
              </a:pathLst>
            </a:custGeom>
            <a:solidFill>
              <a:srgbClr val="0F4984"/>
            </a:solidFill>
          </p:spPr>
        </p:sp>
        <p:sp>
          <p:nvSpPr>
            <p:cNvPr name="TextBox 6" id="6"/>
            <p:cNvSpPr txBox="true"/>
            <p:nvPr/>
          </p:nvSpPr>
          <p:spPr>
            <a:xfrm>
              <a:off x="0" y="-19050"/>
              <a:ext cx="5537802" cy="3398651"/>
            </a:xfrm>
            <a:prstGeom prst="rect">
              <a:avLst/>
            </a:prstGeom>
          </p:spPr>
          <p:txBody>
            <a:bodyPr anchor="ctr" rtlCol="false" tIns="50800" lIns="50800" bIns="50800" rIns="50800"/>
            <a:lstStyle/>
            <a:p>
              <a:pPr algn="ctr">
                <a:lnSpc>
                  <a:spcPts val="2859"/>
                </a:lnSpc>
              </a:pPr>
            </a:p>
          </p:txBody>
        </p:sp>
      </p:grpSp>
      <p:sp>
        <p:nvSpPr>
          <p:cNvPr name="Freeform 7" id="7"/>
          <p:cNvSpPr/>
          <p:nvPr/>
        </p:nvSpPr>
        <p:spPr>
          <a:xfrm flipH="false" flipV="false" rot="0">
            <a:off x="6740091" y="3173293"/>
            <a:ext cx="1275839" cy="1264240"/>
          </a:xfrm>
          <a:custGeom>
            <a:avLst/>
            <a:gdLst/>
            <a:ahLst/>
            <a:cxnLst/>
            <a:rect r="r" b="b" t="t" l="l"/>
            <a:pathLst>
              <a:path h="1264240" w="1275839">
                <a:moveTo>
                  <a:pt x="0" y="0"/>
                </a:moveTo>
                <a:lnTo>
                  <a:pt x="1275839" y="0"/>
                </a:lnTo>
                <a:lnTo>
                  <a:pt x="1275839" y="1264240"/>
                </a:lnTo>
                <a:lnTo>
                  <a:pt x="0" y="1264240"/>
                </a:lnTo>
                <a:lnTo>
                  <a:pt x="0" y="0"/>
                </a:lnTo>
                <a:close/>
              </a:path>
            </a:pathLst>
          </a:custGeom>
          <a:blipFill>
            <a:blip r:embed="rId4"/>
            <a:stretch>
              <a:fillRect l="0" t="0" r="0" b="0"/>
            </a:stretch>
          </a:blipFill>
        </p:spPr>
      </p:sp>
      <p:grpSp>
        <p:nvGrpSpPr>
          <p:cNvPr name="Group 8" id="8"/>
          <p:cNvGrpSpPr/>
          <p:nvPr/>
        </p:nvGrpSpPr>
        <p:grpSpPr>
          <a:xfrm rot="0">
            <a:off x="15682739" y="-2508868"/>
            <a:ext cx="5210521" cy="4477792"/>
            <a:chOff x="0" y="0"/>
            <a:chExt cx="812800" cy="698500"/>
          </a:xfrm>
        </p:grpSpPr>
        <p:sp>
          <p:nvSpPr>
            <p:cNvPr name="Freeform 9" id="9"/>
            <p:cNvSpPr/>
            <p:nvPr/>
          </p:nvSpPr>
          <p:spPr>
            <a:xfrm flipH="false" flipV="false" rot="0">
              <a:off x="13627" y="0"/>
              <a:ext cx="785546" cy="698500"/>
            </a:xfrm>
            <a:custGeom>
              <a:avLst/>
              <a:gdLst/>
              <a:ahLst/>
              <a:cxnLst/>
              <a:rect r="r" b="b" t="t" l="l"/>
              <a:pathLst>
                <a:path h="698500" w="785546">
                  <a:moveTo>
                    <a:pt x="773768" y="392915"/>
                  </a:moveTo>
                  <a:lnTo>
                    <a:pt x="621378" y="654835"/>
                  </a:lnTo>
                  <a:cubicBezTo>
                    <a:pt x="605649" y="681869"/>
                    <a:pt x="576732" y="698500"/>
                    <a:pt x="545455" y="698500"/>
                  </a:cubicBezTo>
                  <a:lnTo>
                    <a:pt x="240091" y="698500"/>
                  </a:lnTo>
                  <a:cubicBezTo>
                    <a:pt x="208814" y="698500"/>
                    <a:pt x="179897" y="681869"/>
                    <a:pt x="164168" y="654835"/>
                  </a:cubicBezTo>
                  <a:lnTo>
                    <a:pt x="11778" y="392915"/>
                  </a:lnTo>
                  <a:cubicBezTo>
                    <a:pt x="-3926" y="365923"/>
                    <a:pt x="-3926" y="332577"/>
                    <a:pt x="11778" y="305585"/>
                  </a:cubicBezTo>
                  <a:lnTo>
                    <a:pt x="164168" y="43665"/>
                  </a:lnTo>
                  <a:cubicBezTo>
                    <a:pt x="179897" y="16631"/>
                    <a:pt x="208814" y="0"/>
                    <a:pt x="240091" y="0"/>
                  </a:cubicBezTo>
                  <a:lnTo>
                    <a:pt x="545455" y="0"/>
                  </a:lnTo>
                  <a:cubicBezTo>
                    <a:pt x="576732" y="0"/>
                    <a:pt x="605649" y="16631"/>
                    <a:pt x="621378" y="43665"/>
                  </a:cubicBezTo>
                  <a:lnTo>
                    <a:pt x="773768" y="305585"/>
                  </a:lnTo>
                  <a:cubicBezTo>
                    <a:pt x="789472" y="332577"/>
                    <a:pt x="789472" y="365923"/>
                    <a:pt x="773768" y="392915"/>
                  </a:cubicBezTo>
                  <a:close/>
                </a:path>
              </a:pathLst>
            </a:custGeom>
            <a:solidFill>
              <a:srgbClr val="16578D"/>
            </a:solidFill>
            <a:ln cap="rnd">
              <a:noFill/>
              <a:prstDash val="solid"/>
              <a:round/>
            </a:ln>
          </p:spPr>
        </p:sp>
        <p:sp>
          <p:nvSpPr>
            <p:cNvPr name="TextBox 10" id="10"/>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11" id="11"/>
          <p:cNvSpPr/>
          <p:nvPr/>
        </p:nvSpPr>
        <p:spPr>
          <a:xfrm flipH="false" flipV="false" rot="0">
            <a:off x="14181854" y="9132733"/>
            <a:ext cx="6154891" cy="592292"/>
          </a:xfrm>
          <a:custGeom>
            <a:avLst/>
            <a:gdLst/>
            <a:ahLst/>
            <a:cxnLst/>
            <a:rect r="r" b="b" t="t" l="l"/>
            <a:pathLst>
              <a:path h="592292" w="6154891">
                <a:moveTo>
                  <a:pt x="0" y="0"/>
                </a:moveTo>
                <a:lnTo>
                  <a:pt x="6154892" y="0"/>
                </a:lnTo>
                <a:lnTo>
                  <a:pt x="6154892" y="592292"/>
                </a:lnTo>
                <a:lnTo>
                  <a:pt x="0" y="592292"/>
                </a:lnTo>
                <a:lnTo>
                  <a:pt x="0" y="0"/>
                </a:lnTo>
                <a:close/>
              </a:path>
            </a:pathLst>
          </a:custGeom>
          <a:blipFill>
            <a:blip r:embed="rId5">
              <a:extLst>
                <a:ext uri="{96DAC541-7B7A-43D3-8B79-37D633B846F1}">
                  <asvg:svgBlip xmlns:asvg="http://schemas.microsoft.com/office/drawing/2016/SVG/main" r:embed="rId6"/>
                </a:ext>
              </a:extLst>
            </a:blip>
            <a:stretch>
              <a:fillRect l="0" t="-478956" r="-11191" b="-115767"/>
            </a:stretch>
          </a:blipFill>
        </p:spPr>
      </p:sp>
      <p:grpSp>
        <p:nvGrpSpPr>
          <p:cNvPr name="Group 12" id="12"/>
          <p:cNvGrpSpPr/>
          <p:nvPr/>
        </p:nvGrpSpPr>
        <p:grpSpPr>
          <a:xfrm rot="0">
            <a:off x="16883015" y="306811"/>
            <a:ext cx="2809969" cy="2414817"/>
            <a:chOff x="0" y="0"/>
            <a:chExt cx="812800" cy="698500"/>
          </a:xfrm>
        </p:grpSpPr>
        <p:sp>
          <p:nvSpPr>
            <p:cNvPr name="Freeform 13" id="13"/>
            <p:cNvSpPr/>
            <p:nvPr/>
          </p:nvSpPr>
          <p:spPr>
            <a:xfrm flipH="false" flipV="false" rot="0">
              <a:off x="6689" y="0"/>
              <a:ext cx="799423" cy="698500"/>
            </a:xfrm>
            <a:custGeom>
              <a:avLst/>
              <a:gdLst/>
              <a:ahLst/>
              <a:cxnLst/>
              <a:rect r="r" b="b" t="t" l="l"/>
              <a:pathLst>
                <a:path h="698500" w="799423">
                  <a:moveTo>
                    <a:pt x="793641" y="370683"/>
                  </a:moveTo>
                  <a:lnTo>
                    <a:pt x="615381" y="677067"/>
                  </a:lnTo>
                  <a:cubicBezTo>
                    <a:pt x="607661" y="690337"/>
                    <a:pt x="593467" y="698500"/>
                    <a:pt x="578115" y="698500"/>
                  </a:cubicBezTo>
                  <a:lnTo>
                    <a:pt x="221307" y="698500"/>
                  </a:lnTo>
                  <a:cubicBezTo>
                    <a:pt x="205955" y="698500"/>
                    <a:pt x="191761" y="690337"/>
                    <a:pt x="184041" y="677067"/>
                  </a:cubicBezTo>
                  <a:lnTo>
                    <a:pt x="5781" y="370683"/>
                  </a:lnTo>
                  <a:cubicBezTo>
                    <a:pt x="-1927" y="357434"/>
                    <a:pt x="-1927" y="341066"/>
                    <a:pt x="5781" y="327817"/>
                  </a:cubicBezTo>
                  <a:lnTo>
                    <a:pt x="184041" y="21433"/>
                  </a:lnTo>
                  <a:cubicBezTo>
                    <a:pt x="191761" y="8163"/>
                    <a:pt x="205955" y="0"/>
                    <a:pt x="221307" y="0"/>
                  </a:cubicBezTo>
                  <a:lnTo>
                    <a:pt x="578115" y="0"/>
                  </a:lnTo>
                  <a:cubicBezTo>
                    <a:pt x="593467" y="0"/>
                    <a:pt x="607661" y="8163"/>
                    <a:pt x="615381" y="21433"/>
                  </a:cubicBezTo>
                  <a:lnTo>
                    <a:pt x="793641" y="327817"/>
                  </a:lnTo>
                  <a:cubicBezTo>
                    <a:pt x="801349" y="341066"/>
                    <a:pt x="801349" y="357434"/>
                    <a:pt x="793641" y="370683"/>
                  </a:cubicBezTo>
                  <a:close/>
                </a:path>
              </a:pathLst>
            </a:custGeom>
            <a:solidFill>
              <a:srgbClr val="000000">
                <a:alpha val="0"/>
              </a:srgbClr>
            </a:solidFill>
            <a:ln w="28575" cap="sq">
              <a:solidFill>
                <a:srgbClr val="416BD0"/>
              </a:solidFill>
              <a:prstDash val="solid"/>
              <a:miter/>
            </a:ln>
          </p:spPr>
        </p:sp>
        <p:sp>
          <p:nvSpPr>
            <p:cNvPr name="TextBox 14" id="14"/>
            <p:cNvSpPr txBox="true"/>
            <p:nvPr/>
          </p:nvSpPr>
          <p:spPr>
            <a:xfrm>
              <a:off x="114300" y="-47625"/>
              <a:ext cx="584200" cy="746125"/>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5" id="15"/>
          <p:cNvGrpSpPr>
            <a:grpSpLocks noChangeAspect="true"/>
          </p:cNvGrpSpPr>
          <p:nvPr/>
        </p:nvGrpSpPr>
        <p:grpSpPr>
          <a:xfrm rot="0">
            <a:off x="9684427" y="0"/>
            <a:ext cx="8603573" cy="10287000"/>
            <a:chOff x="0" y="0"/>
            <a:chExt cx="8603361" cy="10286746"/>
          </a:xfrm>
        </p:grpSpPr>
        <p:sp>
          <p:nvSpPr>
            <p:cNvPr name="Freeform 16" id="16"/>
            <p:cNvSpPr/>
            <p:nvPr/>
          </p:nvSpPr>
          <p:spPr>
            <a:xfrm flipH="false" flipV="false" rot="0">
              <a:off x="-50" y="-128"/>
              <a:ext cx="8603411" cy="10286874"/>
            </a:xfrm>
            <a:custGeom>
              <a:avLst/>
              <a:gdLst/>
              <a:ahLst/>
              <a:cxnLst/>
              <a:rect r="r" b="b" t="t" l="l"/>
              <a:pathLst>
                <a:path h="10286874" w="8603411">
                  <a:moveTo>
                    <a:pt x="8603411" y="10251441"/>
                  </a:moveTo>
                  <a:cubicBezTo>
                    <a:pt x="8603411" y="10284588"/>
                    <a:pt x="8592743" y="10286874"/>
                    <a:pt x="8564930" y="10286874"/>
                  </a:cubicBezTo>
                  <a:cubicBezTo>
                    <a:pt x="5710350" y="10286239"/>
                    <a:pt x="2855899" y="10286239"/>
                    <a:pt x="1320" y="10286239"/>
                  </a:cubicBezTo>
                  <a:cubicBezTo>
                    <a:pt x="-2744" y="10272396"/>
                    <a:pt x="3606" y="10259823"/>
                    <a:pt x="6527" y="10246996"/>
                  </a:cubicBezTo>
                  <a:cubicBezTo>
                    <a:pt x="132003" y="9685402"/>
                    <a:pt x="257606" y="9123935"/>
                    <a:pt x="383463" y="8562467"/>
                  </a:cubicBezTo>
                  <a:cubicBezTo>
                    <a:pt x="562914" y="7761986"/>
                    <a:pt x="742746" y="6961633"/>
                    <a:pt x="922070" y="6161151"/>
                  </a:cubicBezTo>
                  <a:cubicBezTo>
                    <a:pt x="1143558" y="5172583"/>
                    <a:pt x="1364538" y="4184015"/>
                    <a:pt x="1585899" y="3195574"/>
                  </a:cubicBezTo>
                  <a:cubicBezTo>
                    <a:pt x="1810816" y="2191385"/>
                    <a:pt x="2035860" y="1187323"/>
                    <a:pt x="2261412" y="183261"/>
                  </a:cubicBezTo>
                  <a:cubicBezTo>
                    <a:pt x="2275128" y="122174"/>
                    <a:pt x="2283891" y="59690"/>
                    <a:pt x="2306116" y="635"/>
                  </a:cubicBezTo>
                  <a:cubicBezTo>
                    <a:pt x="4392472" y="635"/>
                    <a:pt x="6478828" y="635"/>
                    <a:pt x="8565184" y="0"/>
                  </a:cubicBezTo>
                  <a:cubicBezTo>
                    <a:pt x="8593505" y="0"/>
                    <a:pt x="8603157" y="3429"/>
                    <a:pt x="8603157" y="35814"/>
                  </a:cubicBezTo>
                  <a:cubicBezTo>
                    <a:pt x="8602395" y="3441066"/>
                    <a:pt x="8602395" y="6846317"/>
                    <a:pt x="8603411" y="10251441"/>
                  </a:cubicBezTo>
                  <a:close/>
                </a:path>
              </a:pathLst>
            </a:custGeom>
            <a:blipFill>
              <a:blip r:embed="rId7"/>
              <a:stretch>
                <a:fillRect l="0" t="-6398" r="0" b="-42285"/>
              </a:stretch>
            </a:blipFill>
          </p:spPr>
        </p:sp>
      </p:grpSp>
      <p:grpSp>
        <p:nvGrpSpPr>
          <p:cNvPr name="Group 17" id="17"/>
          <p:cNvGrpSpPr/>
          <p:nvPr/>
        </p:nvGrpSpPr>
        <p:grpSpPr>
          <a:xfrm rot="773821">
            <a:off x="10036024" y="4365564"/>
            <a:ext cx="313833" cy="8482349"/>
            <a:chOff x="0" y="0"/>
            <a:chExt cx="82656" cy="2234034"/>
          </a:xfrm>
        </p:grpSpPr>
        <p:sp>
          <p:nvSpPr>
            <p:cNvPr name="Freeform 18" id="18"/>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0F4984"/>
            </a:solidFill>
          </p:spPr>
        </p:sp>
        <p:sp>
          <p:nvSpPr>
            <p:cNvPr name="TextBox 19" id="19"/>
            <p:cNvSpPr txBox="true"/>
            <p:nvPr/>
          </p:nvSpPr>
          <p:spPr>
            <a:xfrm>
              <a:off x="0" y="-19050"/>
              <a:ext cx="82656" cy="2253084"/>
            </a:xfrm>
            <a:prstGeom prst="rect">
              <a:avLst/>
            </a:prstGeom>
          </p:spPr>
          <p:txBody>
            <a:bodyPr anchor="ctr" rtlCol="false" tIns="50800" lIns="50800" bIns="50800" rIns="50800"/>
            <a:lstStyle/>
            <a:p>
              <a:pPr algn="ctr">
                <a:lnSpc>
                  <a:spcPts val="2859"/>
                </a:lnSpc>
              </a:pPr>
            </a:p>
          </p:txBody>
        </p:sp>
      </p:grpSp>
      <p:grpSp>
        <p:nvGrpSpPr>
          <p:cNvPr name="Group 20" id="20"/>
          <p:cNvGrpSpPr/>
          <p:nvPr/>
        </p:nvGrpSpPr>
        <p:grpSpPr>
          <a:xfrm rot="773821">
            <a:off x="3741572" y="-4834013"/>
            <a:ext cx="313833" cy="8482349"/>
            <a:chOff x="0" y="0"/>
            <a:chExt cx="82656" cy="2234034"/>
          </a:xfrm>
        </p:grpSpPr>
        <p:sp>
          <p:nvSpPr>
            <p:cNvPr name="Freeform 21" id="21"/>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416BD0"/>
            </a:solidFill>
          </p:spPr>
        </p:sp>
        <p:sp>
          <p:nvSpPr>
            <p:cNvPr name="TextBox 22" id="22"/>
            <p:cNvSpPr txBox="true"/>
            <p:nvPr/>
          </p:nvSpPr>
          <p:spPr>
            <a:xfrm>
              <a:off x="0" y="-19050"/>
              <a:ext cx="82656" cy="2253084"/>
            </a:xfrm>
            <a:prstGeom prst="rect">
              <a:avLst/>
            </a:prstGeom>
          </p:spPr>
          <p:txBody>
            <a:bodyPr anchor="ctr" rtlCol="false" tIns="50800" lIns="50800" bIns="50800" rIns="50800"/>
            <a:lstStyle/>
            <a:p>
              <a:pPr algn="ctr">
                <a:lnSpc>
                  <a:spcPts val="2859"/>
                </a:lnSpc>
              </a:pPr>
            </a:p>
          </p:txBody>
        </p:sp>
      </p:grpSp>
      <p:sp>
        <p:nvSpPr>
          <p:cNvPr name="Freeform 23" id="23"/>
          <p:cNvSpPr/>
          <p:nvPr/>
        </p:nvSpPr>
        <p:spPr>
          <a:xfrm flipH="false" flipV="false" rot="0">
            <a:off x="2798902" y="7435059"/>
            <a:ext cx="384955" cy="384955"/>
          </a:xfrm>
          <a:custGeom>
            <a:avLst/>
            <a:gdLst/>
            <a:ahLst/>
            <a:cxnLst/>
            <a:rect r="r" b="b" t="t" l="l"/>
            <a:pathLst>
              <a:path h="384955" w="384955">
                <a:moveTo>
                  <a:pt x="0" y="0"/>
                </a:moveTo>
                <a:lnTo>
                  <a:pt x="384956" y="0"/>
                </a:lnTo>
                <a:lnTo>
                  <a:pt x="384956" y="384955"/>
                </a:lnTo>
                <a:lnTo>
                  <a:pt x="0" y="3849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p:cNvSpPr/>
          <p:nvPr/>
        </p:nvSpPr>
        <p:spPr>
          <a:xfrm flipH="false" flipV="false" rot="0">
            <a:off x="2798902" y="7946829"/>
            <a:ext cx="384783" cy="384955"/>
          </a:xfrm>
          <a:custGeom>
            <a:avLst/>
            <a:gdLst/>
            <a:ahLst/>
            <a:cxnLst/>
            <a:rect r="r" b="b" t="t" l="l"/>
            <a:pathLst>
              <a:path h="384955" w="384783">
                <a:moveTo>
                  <a:pt x="0" y="0"/>
                </a:moveTo>
                <a:lnTo>
                  <a:pt x="384783" y="0"/>
                </a:lnTo>
                <a:lnTo>
                  <a:pt x="384783" y="384956"/>
                </a:lnTo>
                <a:lnTo>
                  <a:pt x="0" y="38495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5" id="25"/>
          <p:cNvSpPr/>
          <p:nvPr/>
        </p:nvSpPr>
        <p:spPr>
          <a:xfrm flipH="false" flipV="false" rot="0">
            <a:off x="2798902" y="6950160"/>
            <a:ext cx="384955" cy="384955"/>
          </a:xfrm>
          <a:custGeom>
            <a:avLst/>
            <a:gdLst/>
            <a:ahLst/>
            <a:cxnLst/>
            <a:rect r="r" b="b" t="t" l="l"/>
            <a:pathLst>
              <a:path h="384955" w="384955">
                <a:moveTo>
                  <a:pt x="0" y="0"/>
                </a:moveTo>
                <a:lnTo>
                  <a:pt x="384956" y="0"/>
                </a:lnTo>
                <a:lnTo>
                  <a:pt x="384956" y="384955"/>
                </a:lnTo>
                <a:lnTo>
                  <a:pt x="0" y="38495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6" id="26"/>
          <p:cNvSpPr/>
          <p:nvPr/>
        </p:nvSpPr>
        <p:spPr>
          <a:xfrm flipH="false" flipV="false" rot="0">
            <a:off x="2828422" y="8474660"/>
            <a:ext cx="325916" cy="325916"/>
          </a:xfrm>
          <a:custGeom>
            <a:avLst/>
            <a:gdLst/>
            <a:ahLst/>
            <a:cxnLst/>
            <a:rect r="r" b="b" t="t" l="l"/>
            <a:pathLst>
              <a:path h="325916" w="325916">
                <a:moveTo>
                  <a:pt x="0" y="0"/>
                </a:moveTo>
                <a:lnTo>
                  <a:pt x="325916" y="0"/>
                </a:lnTo>
                <a:lnTo>
                  <a:pt x="325916" y="325916"/>
                </a:lnTo>
                <a:lnTo>
                  <a:pt x="0" y="3259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7" id="27"/>
          <p:cNvSpPr/>
          <p:nvPr/>
        </p:nvSpPr>
        <p:spPr>
          <a:xfrm flipH="false" flipV="false" rot="0">
            <a:off x="5168952" y="3021724"/>
            <a:ext cx="1124978" cy="1415809"/>
          </a:xfrm>
          <a:custGeom>
            <a:avLst/>
            <a:gdLst/>
            <a:ahLst/>
            <a:cxnLst/>
            <a:rect r="r" b="b" t="t" l="l"/>
            <a:pathLst>
              <a:path h="1415809" w="1124978">
                <a:moveTo>
                  <a:pt x="0" y="0"/>
                </a:moveTo>
                <a:lnTo>
                  <a:pt x="1124979" y="0"/>
                </a:lnTo>
                <a:lnTo>
                  <a:pt x="1124979" y="1415809"/>
                </a:lnTo>
                <a:lnTo>
                  <a:pt x="0" y="1415809"/>
                </a:lnTo>
                <a:lnTo>
                  <a:pt x="0" y="0"/>
                </a:lnTo>
                <a:close/>
              </a:path>
            </a:pathLst>
          </a:custGeom>
          <a:blipFill>
            <a:blip r:embed="rId16"/>
            <a:stretch>
              <a:fillRect l="0" t="0" r="0" b="0"/>
            </a:stretch>
          </a:blipFill>
        </p:spPr>
      </p:sp>
      <p:sp>
        <p:nvSpPr>
          <p:cNvPr name="TextBox 28" id="28"/>
          <p:cNvSpPr txBox="true"/>
          <p:nvPr/>
        </p:nvSpPr>
        <p:spPr>
          <a:xfrm rot="0">
            <a:off x="3334152" y="7899204"/>
            <a:ext cx="5857379" cy="356805"/>
          </a:xfrm>
          <a:prstGeom prst="rect">
            <a:avLst/>
          </a:prstGeom>
        </p:spPr>
        <p:txBody>
          <a:bodyPr anchor="t" rtlCol="false" tIns="0" lIns="0" bIns="0" rIns="0">
            <a:spAutoFit/>
          </a:bodyPr>
          <a:lstStyle/>
          <a:p>
            <a:pPr algn="l">
              <a:lnSpc>
                <a:spcPts val="2908"/>
              </a:lnSpc>
            </a:pPr>
            <a:r>
              <a:rPr lang="en-US" sz="2077">
                <a:solidFill>
                  <a:srgbClr val="000000"/>
                </a:solidFill>
                <a:latin typeface="Open Sauce"/>
                <a:ea typeface="Open Sauce"/>
                <a:cs typeface="Open Sauce"/>
                <a:sym typeface="Open Sauce"/>
              </a:rPr>
              <a:t>pustakalaya.usbypkp.ac.id</a:t>
            </a:r>
          </a:p>
        </p:txBody>
      </p:sp>
      <p:sp>
        <p:nvSpPr>
          <p:cNvPr name="TextBox 29" id="29"/>
          <p:cNvSpPr txBox="true"/>
          <p:nvPr/>
        </p:nvSpPr>
        <p:spPr>
          <a:xfrm rot="0">
            <a:off x="3334152" y="7387434"/>
            <a:ext cx="5857379" cy="356805"/>
          </a:xfrm>
          <a:prstGeom prst="rect">
            <a:avLst/>
          </a:prstGeom>
        </p:spPr>
        <p:txBody>
          <a:bodyPr anchor="t" rtlCol="false" tIns="0" lIns="0" bIns="0" rIns="0">
            <a:spAutoFit/>
          </a:bodyPr>
          <a:lstStyle/>
          <a:p>
            <a:pPr algn="l">
              <a:lnSpc>
                <a:spcPts val="2908"/>
              </a:lnSpc>
            </a:pPr>
            <a:r>
              <a:rPr lang="en-US" sz="2077">
                <a:solidFill>
                  <a:srgbClr val="000000"/>
                </a:solidFill>
                <a:latin typeface="Open Sauce"/>
                <a:ea typeface="Open Sauce"/>
                <a:cs typeface="Open Sauce"/>
                <a:sym typeface="Open Sauce"/>
              </a:rPr>
              <a:t>library@usbypkp.ac.id</a:t>
            </a:r>
          </a:p>
        </p:txBody>
      </p:sp>
      <p:sp>
        <p:nvSpPr>
          <p:cNvPr name="TextBox 30" id="30"/>
          <p:cNvSpPr txBox="true"/>
          <p:nvPr/>
        </p:nvSpPr>
        <p:spPr>
          <a:xfrm rot="0">
            <a:off x="3334152" y="8408409"/>
            <a:ext cx="4032348" cy="356805"/>
          </a:xfrm>
          <a:prstGeom prst="rect">
            <a:avLst/>
          </a:prstGeom>
        </p:spPr>
        <p:txBody>
          <a:bodyPr anchor="t" rtlCol="false" tIns="0" lIns="0" bIns="0" rIns="0">
            <a:spAutoFit/>
          </a:bodyPr>
          <a:lstStyle/>
          <a:p>
            <a:pPr algn="l">
              <a:lnSpc>
                <a:spcPts val="2908"/>
              </a:lnSpc>
            </a:pPr>
            <a:r>
              <a:rPr lang="en-US" sz="2077">
                <a:solidFill>
                  <a:srgbClr val="000000"/>
                </a:solidFill>
                <a:latin typeface="Open Sauce"/>
                <a:ea typeface="Open Sauce"/>
                <a:cs typeface="Open Sauce"/>
                <a:sym typeface="Open Sauce"/>
              </a:rPr>
              <a:t>pustakalaya.usbypkp</a:t>
            </a:r>
          </a:p>
        </p:txBody>
      </p:sp>
      <p:sp>
        <p:nvSpPr>
          <p:cNvPr name="TextBox 31" id="31"/>
          <p:cNvSpPr txBox="true"/>
          <p:nvPr/>
        </p:nvSpPr>
        <p:spPr>
          <a:xfrm rot="0">
            <a:off x="3334152" y="6918023"/>
            <a:ext cx="2370741" cy="356805"/>
          </a:xfrm>
          <a:prstGeom prst="rect">
            <a:avLst/>
          </a:prstGeom>
        </p:spPr>
        <p:txBody>
          <a:bodyPr anchor="t" rtlCol="false" tIns="0" lIns="0" bIns="0" rIns="0">
            <a:spAutoFit/>
          </a:bodyPr>
          <a:lstStyle/>
          <a:p>
            <a:pPr algn="l">
              <a:lnSpc>
                <a:spcPts val="2908"/>
              </a:lnSpc>
            </a:pPr>
            <a:r>
              <a:rPr lang="en-US" sz="2077">
                <a:solidFill>
                  <a:srgbClr val="000000"/>
                </a:solidFill>
                <a:latin typeface="Open Sauce"/>
                <a:ea typeface="Open Sauce"/>
                <a:cs typeface="Open Sauce"/>
                <a:sym typeface="Open Sauce"/>
              </a:rPr>
              <a:t>085161622106</a:t>
            </a:r>
          </a:p>
        </p:txBody>
      </p:sp>
      <p:sp>
        <p:nvSpPr>
          <p:cNvPr name="TextBox 32" id="32"/>
          <p:cNvSpPr txBox="true"/>
          <p:nvPr/>
        </p:nvSpPr>
        <p:spPr>
          <a:xfrm rot="0">
            <a:off x="2828422" y="6346339"/>
            <a:ext cx="4157385" cy="441895"/>
          </a:xfrm>
          <a:prstGeom prst="rect">
            <a:avLst/>
          </a:prstGeom>
        </p:spPr>
        <p:txBody>
          <a:bodyPr anchor="t" rtlCol="false" tIns="0" lIns="0" bIns="0" rIns="0">
            <a:spAutoFit/>
          </a:bodyPr>
          <a:lstStyle/>
          <a:p>
            <a:pPr algn="l">
              <a:lnSpc>
                <a:spcPts val="3468"/>
              </a:lnSpc>
            </a:pPr>
            <a:r>
              <a:rPr lang="en-US" sz="2477" b="true">
                <a:solidFill>
                  <a:srgbClr val="000000"/>
                </a:solidFill>
                <a:latin typeface="Poppins Bold"/>
                <a:ea typeface="Poppins Bold"/>
                <a:cs typeface="Poppins Bold"/>
                <a:sym typeface="Poppins Bold"/>
              </a:rPr>
              <a:t>PUSTAKALAYA USB YPKP</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29401" cy="10829401"/>
          </a:xfrm>
          <a:custGeom>
            <a:avLst/>
            <a:gdLst/>
            <a:ahLst/>
            <a:cxnLst/>
            <a:rect r="r" b="b" t="t" l="l"/>
            <a:pathLst>
              <a:path h="10829401" w="10829401">
                <a:moveTo>
                  <a:pt x="0" y="0"/>
                </a:moveTo>
                <a:lnTo>
                  <a:pt x="10829401" y="0"/>
                </a:lnTo>
                <a:lnTo>
                  <a:pt x="10829401" y="10829401"/>
                </a:lnTo>
                <a:lnTo>
                  <a:pt x="0" y="108294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36461" y="3267075"/>
            <a:ext cx="8008630" cy="4737392"/>
          </a:xfrm>
          <a:custGeom>
            <a:avLst/>
            <a:gdLst/>
            <a:ahLst/>
            <a:cxnLst/>
            <a:rect r="r" b="b" t="t" l="l"/>
            <a:pathLst>
              <a:path h="4737392" w="8008630">
                <a:moveTo>
                  <a:pt x="0" y="0"/>
                </a:moveTo>
                <a:lnTo>
                  <a:pt x="8008630" y="0"/>
                </a:lnTo>
                <a:lnTo>
                  <a:pt x="8008630" y="4737392"/>
                </a:lnTo>
                <a:lnTo>
                  <a:pt x="0" y="47373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w="266700" cap="sq">
            <a:solidFill>
              <a:srgbClr val="16599D"/>
            </a:solidFill>
            <a:prstDash val="solid"/>
            <a:miter/>
          </a:ln>
        </p:spPr>
      </p:sp>
      <p:grpSp>
        <p:nvGrpSpPr>
          <p:cNvPr name="Group 5" id="5"/>
          <p:cNvGrpSpPr>
            <a:grpSpLocks noChangeAspect="true"/>
          </p:cNvGrpSpPr>
          <p:nvPr/>
        </p:nvGrpSpPr>
        <p:grpSpPr>
          <a:xfrm rot="0">
            <a:off x="8778230" y="5196483"/>
            <a:ext cx="990028" cy="990028"/>
            <a:chOff x="0" y="0"/>
            <a:chExt cx="990028" cy="990028"/>
          </a:xfrm>
        </p:grpSpPr>
        <p:sp>
          <p:nvSpPr>
            <p:cNvPr name="Freeform 6" id="6"/>
            <p:cNvSpPr/>
            <p:nvPr/>
          </p:nvSpPr>
          <p:spPr>
            <a:xfrm flipH="false" flipV="false" rot="0">
              <a:off x="0" y="0"/>
              <a:ext cx="990092" cy="990092"/>
            </a:xfrm>
            <a:custGeom>
              <a:avLst/>
              <a:gdLst/>
              <a:ahLst/>
              <a:cxnLst/>
              <a:rect r="r" b="b" t="t" l="l"/>
              <a:pathLst>
                <a:path h="990092" w="990092">
                  <a:moveTo>
                    <a:pt x="495046" y="0"/>
                  </a:moveTo>
                  <a:lnTo>
                    <a:pt x="495046" y="247523"/>
                  </a:lnTo>
                  <a:lnTo>
                    <a:pt x="0" y="247523"/>
                  </a:lnTo>
                  <a:lnTo>
                    <a:pt x="0" y="742569"/>
                  </a:lnTo>
                  <a:lnTo>
                    <a:pt x="495046" y="742569"/>
                  </a:lnTo>
                  <a:lnTo>
                    <a:pt x="495046" y="990092"/>
                  </a:lnTo>
                  <a:lnTo>
                    <a:pt x="990092" y="495046"/>
                  </a:lnTo>
                  <a:lnTo>
                    <a:pt x="990092" y="495046"/>
                  </a:lnTo>
                  <a:lnTo>
                    <a:pt x="495046" y="0"/>
                  </a:lnTo>
                  <a:close/>
                </a:path>
              </a:pathLst>
            </a:custGeom>
            <a:solidFill>
              <a:srgbClr val="145DA0"/>
            </a:solidFill>
          </p:spPr>
        </p:sp>
      </p:grpSp>
      <p:grpSp>
        <p:nvGrpSpPr>
          <p:cNvPr name="Group 7" id="7"/>
          <p:cNvGrpSpPr/>
          <p:nvPr/>
        </p:nvGrpSpPr>
        <p:grpSpPr>
          <a:xfrm rot="-5400000">
            <a:off x="13833079" y="2911432"/>
            <a:ext cx="4251743" cy="8109875"/>
            <a:chOff x="0" y="0"/>
            <a:chExt cx="406400" cy="775177"/>
          </a:xfrm>
        </p:grpSpPr>
        <p:sp>
          <p:nvSpPr>
            <p:cNvPr name="Freeform 8" id="8"/>
            <p:cNvSpPr/>
            <p:nvPr/>
          </p:nvSpPr>
          <p:spPr>
            <a:xfrm flipH="false" flipV="false" rot="0">
              <a:off x="0" y="0"/>
              <a:ext cx="406400" cy="775177"/>
            </a:xfrm>
            <a:custGeom>
              <a:avLst/>
              <a:gdLst/>
              <a:ahLst/>
              <a:cxnLst/>
              <a:rect r="r" b="b" t="t" l="l"/>
              <a:pathLst>
                <a:path h="775177" w="406400">
                  <a:moveTo>
                    <a:pt x="203200" y="0"/>
                  </a:moveTo>
                  <a:lnTo>
                    <a:pt x="0" y="0"/>
                  </a:lnTo>
                  <a:lnTo>
                    <a:pt x="203200" y="775177"/>
                  </a:lnTo>
                  <a:lnTo>
                    <a:pt x="406400" y="775177"/>
                  </a:lnTo>
                  <a:lnTo>
                    <a:pt x="203200" y="0"/>
                  </a:lnTo>
                  <a:close/>
                </a:path>
              </a:pathLst>
            </a:custGeom>
            <a:solidFill>
              <a:srgbClr val="0A162E">
                <a:alpha val="46667"/>
              </a:srgbClr>
            </a:solidFill>
          </p:spPr>
        </p:sp>
        <p:sp>
          <p:nvSpPr>
            <p:cNvPr name="TextBox 9" id="9"/>
            <p:cNvSpPr txBox="true"/>
            <p:nvPr/>
          </p:nvSpPr>
          <p:spPr>
            <a:xfrm>
              <a:off x="101600" y="-38100"/>
              <a:ext cx="203200" cy="813277"/>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5400000">
            <a:off x="13833079" y="-2857461"/>
            <a:ext cx="4251743" cy="8109875"/>
            <a:chOff x="0" y="0"/>
            <a:chExt cx="406400" cy="775177"/>
          </a:xfrm>
        </p:grpSpPr>
        <p:sp>
          <p:nvSpPr>
            <p:cNvPr name="Freeform 11" id="11"/>
            <p:cNvSpPr/>
            <p:nvPr/>
          </p:nvSpPr>
          <p:spPr>
            <a:xfrm flipH="false" flipV="false" rot="0">
              <a:off x="0" y="0"/>
              <a:ext cx="406400" cy="775177"/>
            </a:xfrm>
            <a:custGeom>
              <a:avLst/>
              <a:gdLst/>
              <a:ahLst/>
              <a:cxnLst/>
              <a:rect r="r" b="b" t="t" l="l"/>
              <a:pathLst>
                <a:path h="775177" w="406400">
                  <a:moveTo>
                    <a:pt x="203200" y="0"/>
                  </a:moveTo>
                  <a:lnTo>
                    <a:pt x="0" y="0"/>
                  </a:lnTo>
                  <a:lnTo>
                    <a:pt x="203200" y="775177"/>
                  </a:lnTo>
                  <a:lnTo>
                    <a:pt x="406400" y="775177"/>
                  </a:lnTo>
                  <a:lnTo>
                    <a:pt x="203200" y="0"/>
                  </a:lnTo>
                  <a:close/>
                </a:path>
              </a:pathLst>
            </a:custGeom>
            <a:solidFill>
              <a:srgbClr val="0A162E"/>
            </a:solidFill>
          </p:spPr>
        </p:sp>
        <p:sp>
          <p:nvSpPr>
            <p:cNvPr name="TextBox 12" id="12"/>
            <p:cNvSpPr txBox="true"/>
            <p:nvPr/>
          </p:nvSpPr>
          <p:spPr>
            <a:xfrm>
              <a:off x="101600" y="-38100"/>
              <a:ext cx="203200" cy="813277"/>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5400000">
            <a:off x="13347380" y="-245890"/>
            <a:ext cx="4379529" cy="7266262"/>
            <a:chOff x="0" y="0"/>
            <a:chExt cx="406400" cy="674275"/>
          </a:xfrm>
        </p:grpSpPr>
        <p:sp>
          <p:nvSpPr>
            <p:cNvPr name="Freeform 14" id="14"/>
            <p:cNvSpPr/>
            <p:nvPr/>
          </p:nvSpPr>
          <p:spPr>
            <a:xfrm flipH="false" flipV="false" rot="0">
              <a:off x="0" y="0"/>
              <a:ext cx="406400" cy="674275"/>
            </a:xfrm>
            <a:custGeom>
              <a:avLst/>
              <a:gdLst/>
              <a:ahLst/>
              <a:cxnLst/>
              <a:rect r="r" b="b" t="t" l="l"/>
              <a:pathLst>
                <a:path h="674275" w="406400">
                  <a:moveTo>
                    <a:pt x="203200" y="0"/>
                  </a:moveTo>
                  <a:lnTo>
                    <a:pt x="406400" y="0"/>
                  </a:lnTo>
                  <a:lnTo>
                    <a:pt x="203200" y="674275"/>
                  </a:lnTo>
                  <a:lnTo>
                    <a:pt x="0" y="674275"/>
                  </a:lnTo>
                  <a:lnTo>
                    <a:pt x="203200" y="0"/>
                  </a:lnTo>
                  <a:close/>
                </a:path>
              </a:pathLst>
            </a:custGeom>
            <a:solidFill>
              <a:srgbClr val="395D91"/>
            </a:solidFill>
          </p:spPr>
        </p:sp>
        <p:sp>
          <p:nvSpPr>
            <p:cNvPr name="TextBox 15" id="15"/>
            <p:cNvSpPr txBox="true"/>
            <p:nvPr/>
          </p:nvSpPr>
          <p:spPr>
            <a:xfrm>
              <a:off x="101600" y="-38100"/>
              <a:ext cx="203200" cy="712375"/>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5400000">
            <a:off x="13999337" y="4871045"/>
            <a:ext cx="4379529" cy="8570177"/>
            <a:chOff x="0" y="0"/>
            <a:chExt cx="406400" cy="795273"/>
          </a:xfrm>
        </p:grpSpPr>
        <p:sp>
          <p:nvSpPr>
            <p:cNvPr name="Freeform 17" id="17"/>
            <p:cNvSpPr/>
            <p:nvPr/>
          </p:nvSpPr>
          <p:spPr>
            <a:xfrm flipH="false" flipV="false" rot="0">
              <a:off x="0" y="0"/>
              <a:ext cx="406400" cy="795273"/>
            </a:xfrm>
            <a:custGeom>
              <a:avLst/>
              <a:gdLst/>
              <a:ahLst/>
              <a:cxnLst/>
              <a:rect r="r" b="b" t="t" l="l"/>
              <a:pathLst>
                <a:path h="795273" w="406400">
                  <a:moveTo>
                    <a:pt x="203200" y="0"/>
                  </a:moveTo>
                  <a:lnTo>
                    <a:pt x="406400" y="0"/>
                  </a:lnTo>
                  <a:lnTo>
                    <a:pt x="203200" y="795273"/>
                  </a:lnTo>
                  <a:lnTo>
                    <a:pt x="0" y="795273"/>
                  </a:lnTo>
                  <a:lnTo>
                    <a:pt x="203200" y="0"/>
                  </a:lnTo>
                  <a:close/>
                </a:path>
              </a:pathLst>
            </a:custGeom>
            <a:solidFill>
              <a:srgbClr val="395D91"/>
            </a:solidFill>
          </p:spPr>
        </p:sp>
        <p:sp>
          <p:nvSpPr>
            <p:cNvPr name="TextBox 18" id="18"/>
            <p:cNvSpPr txBox="true"/>
            <p:nvPr/>
          </p:nvSpPr>
          <p:spPr>
            <a:xfrm>
              <a:off x="101600" y="-38100"/>
              <a:ext cx="203200" cy="833373"/>
            </a:xfrm>
            <a:prstGeom prst="rect">
              <a:avLst/>
            </a:prstGeom>
          </p:spPr>
          <p:txBody>
            <a:bodyPr anchor="ctr" rtlCol="false" tIns="50800" lIns="50800" bIns="50800" rIns="50800"/>
            <a:lstStyle/>
            <a:p>
              <a:pPr algn="ctr">
                <a:lnSpc>
                  <a:spcPts val="2659"/>
                </a:lnSpc>
                <a:spcBef>
                  <a:spcPct val="0"/>
                </a:spcBef>
              </a:pPr>
            </a:p>
          </p:txBody>
        </p:sp>
      </p:grpSp>
      <p:sp>
        <p:nvSpPr>
          <p:cNvPr name="Freeform 19" id="19"/>
          <p:cNvSpPr/>
          <p:nvPr/>
        </p:nvSpPr>
        <p:spPr>
          <a:xfrm flipH="false" flipV="false" rot="0">
            <a:off x="10127510" y="4545454"/>
            <a:ext cx="7878851" cy="2180634"/>
          </a:xfrm>
          <a:custGeom>
            <a:avLst/>
            <a:gdLst/>
            <a:ahLst/>
            <a:cxnLst/>
            <a:rect r="r" b="b" t="t" l="l"/>
            <a:pathLst>
              <a:path h="2180634" w="7878851">
                <a:moveTo>
                  <a:pt x="0" y="0"/>
                </a:moveTo>
                <a:lnTo>
                  <a:pt x="7878852" y="0"/>
                </a:lnTo>
                <a:lnTo>
                  <a:pt x="7878852" y="2180634"/>
                </a:lnTo>
                <a:lnTo>
                  <a:pt x="0" y="21806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w="238125" cap="sq">
            <a:solidFill>
              <a:srgbClr val="145DA0"/>
            </a:solidFill>
            <a:prstDash val="solid"/>
            <a:miter/>
          </a:ln>
        </p:spPr>
      </p:sp>
      <p:sp>
        <p:nvSpPr>
          <p:cNvPr name="TextBox 20" id="20"/>
          <p:cNvSpPr txBox="true"/>
          <p:nvPr/>
        </p:nvSpPr>
        <p:spPr>
          <a:xfrm rot="0">
            <a:off x="323733" y="1276140"/>
            <a:ext cx="6929070" cy="635225"/>
          </a:xfrm>
          <a:prstGeom prst="rect">
            <a:avLst/>
          </a:prstGeom>
        </p:spPr>
        <p:txBody>
          <a:bodyPr anchor="t" rtlCol="false" tIns="0" lIns="0" bIns="0" rIns="0">
            <a:spAutoFit/>
          </a:bodyPr>
          <a:lstStyle/>
          <a:p>
            <a:pPr algn="l">
              <a:lnSpc>
                <a:spcPts val="5097"/>
              </a:lnSpc>
            </a:pPr>
            <a:r>
              <a:rPr lang="en-US" b="true" sz="3640">
                <a:solidFill>
                  <a:srgbClr val="145DA0"/>
                </a:solidFill>
                <a:latin typeface="Helios Bold"/>
                <a:ea typeface="Helios Bold"/>
                <a:cs typeface="Helios Bold"/>
                <a:sym typeface="Helios Bold"/>
              </a:rPr>
              <a:t>Ruang Lingkup Kelas Literasi :</a:t>
            </a:r>
          </a:p>
        </p:txBody>
      </p:sp>
      <p:sp>
        <p:nvSpPr>
          <p:cNvPr name="TextBox 21" id="21"/>
          <p:cNvSpPr txBox="true"/>
          <p:nvPr/>
        </p:nvSpPr>
        <p:spPr>
          <a:xfrm rot="0">
            <a:off x="995947" y="4010330"/>
            <a:ext cx="7055663" cy="3256664"/>
          </a:xfrm>
          <a:prstGeom prst="rect">
            <a:avLst/>
          </a:prstGeom>
        </p:spPr>
        <p:txBody>
          <a:bodyPr anchor="t" rtlCol="false" tIns="0" lIns="0" bIns="0" rIns="0">
            <a:spAutoFit/>
          </a:bodyPr>
          <a:lstStyle/>
          <a:p>
            <a:pPr algn="ctr">
              <a:lnSpc>
                <a:spcPts val="5129"/>
              </a:lnSpc>
            </a:pPr>
            <a:r>
              <a:rPr lang="en-US" b="true" sz="3622">
                <a:solidFill>
                  <a:srgbClr val="000000"/>
                </a:solidFill>
                <a:latin typeface="Helios Bold"/>
                <a:ea typeface="Helios Bold"/>
                <a:cs typeface="Helios Bold"/>
                <a:sym typeface="Helios Bold"/>
              </a:rPr>
              <a:t>Tindakan sengaja atau tidak sengaja mengutip sebagian atau seluruh sebuah karya cipta tanpa menyebutkan sumber aslinya.</a:t>
            </a:r>
          </a:p>
        </p:txBody>
      </p:sp>
      <p:sp>
        <p:nvSpPr>
          <p:cNvPr name="TextBox 22" id="22"/>
          <p:cNvSpPr txBox="true"/>
          <p:nvPr/>
        </p:nvSpPr>
        <p:spPr>
          <a:xfrm rot="0">
            <a:off x="10635717" y="4961982"/>
            <a:ext cx="6999770" cy="1373305"/>
          </a:xfrm>
          <a:prstGeom prst="rect">
            <a:avLst/>
          </a:prstGeom>
        </p:spPr>
        <p:txBody>
          <a:bodyPr anchor="t" rtlCol="false" tIns="0" lIns="0" bIns="0" rIns="0">
            <a:spAutoFit/>
          </a:bodyPr>
          <a:lstStyle/>
          <a:p>
            <a:pPr algn="ctr">
              <a:lnSpc>
                <a:spcPts val="5473"/>
              </a:lnSpc>
            </a:pPr>
            <a:r>
              <a:rPr lang="en-US" b="true" sz="3857">
                <a:solidFill>
                  <a:srgbClr val="000000"/>
                </a:solidFill>
                <a:latin typeface="Helios Bold"/>
                <a:ea typeface="Helios Bold"/>
                <a:cs typeface="Helios Bold"/>
                <a:sym typeface="Helios Bold"/>
              </a:rPr>
              <a:t>(Menteri Pendidikan Nasional No. 17 Tahun 2010)</a:t>
            </a:r>
          </a:p>
        </p:txBody>
      </p:sp>
      <p:sp>
        <p:nvSpPr>
          <p:cNvPr name="TextBox 23" id="23"/>
          <p:cNvSpPr txBox="true"/>
          <p:nvPr/>
        </p:nvSpPr>
        <p:spPr>
          <a:xfrm rot="0">
            <a:off x="323733" y="1883838"/>
            <a:ext cx="3239965" cy="777956"/>
          </a:xfrm>
          <a:prstGeom prst="rect">
            <a:avLst/>
          </a:prstGeom>
        </p:spPr>
        <p:txBody>
          <a:bodyPr anchor="t" rtlCol="false" tIns="0" lIns="0" bIns="0" rIns="0">
            <a:spAutoFit/>
          </a:bodyPr>
          <a:lstStyle/>
          <a:p>
            <a:pPr algn="l">
              <a:lnSpc>
                <a:spcPts val="6224"/>
              </a:lnSpc>
            </a:pPr>
            <a:r>
              <a:rPr lang="en-US" b="true" sz="4446">
                <a:solidFill>
                  <a:srgbClr val="145DA0"/>
                </a:solidFill>
                <a:latin typeface="Helios Bold"/>
                <a:ea typeface="Helios Bold"/>
                <a:cs typeface="Helios Bold"/>
                <a:sym typeface="Helios Bold"/>
              </a:rPr>
              <a:t>Plagiarisme</a:t>
            </a:r>
          </a:p>
        </p:txBody>
      </p:sp>
      <p:sp>
        <p:nvSpPr>
          <p:cNvPr name="Freeform 24" id="24"/>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9"/>
            <a:stretch>
              <a:fillRect l="0" t="0" r="0" b="0"/>
            </a:stretch>
          </a:blipFill>
        </p:spPr>
      </p:sp>
      <p:sp>
        <p:nvSpPr>
          <p:cNvPr name="Freeform 25" id="25"/>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10"/>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grpSp>
        <p:nvGrpSpPr>
          <p:cNvPr name="Group 2" id="2"/>
          <p:cNvGrpSpPr/>
          <p:nvPr/>
        </p:nvGrpSpPr>
        <p:grpSpPr>
          <a:xfrm rot="0">
            <a:off x="-3083235" y="5577006"/>
            <a:ext cx="5816332" cy="5032385"/>
            <a:chOff x="0" y="0"/>
            <a:chExt cx="406400" cy="351624"/>
          </a:xfrm>
        </p:grpSpPr>
        <p:sp>
          <p:nvSpPr>
            <p:cNvPr name="Freeform 3" id="3"/>
            <p:cNvSpPr/>
            <p:nvPr/>
          </p:nvSpPr>
          <p:spPr>
            <a:xfrm flipH="false" flipV="false" rot="0">
              <a:off x="0" y="0"/>
              <a:ext cx="406400" cy="351624"/>
            </a:xfrm>
            <a:custGeom>
              <a:avLst/>
              <a:gdLst/>
              <a:ahLst/>
              <a:cxnLst/>
              <a:rect r="r" b="b" t="t" l="l"/>
              <a:pathLst>
                <a:path h="351624" w="406400">
                  <a:moveTo>
                    <a:pt x="203200" y="0"/>
                  </a:moveTo>
                  <a:lnTo>
                    <a:pt x="0" y="0"/>
                  </a:lnTo>
                  <a:lnTo>
                    <a:pt x="203200" y="351624"/>
                  </a:lnTo>
                  <a:lnTo>
                    <a:pt x="406400" y="351624"/>
                  </a:lnTo>
                  <a:lnTo>
                    <a:pt x="203200" y="0"/>
                  </a:lnTo>
                  <a:close/>
                </a:path>
              </a:pathLst>
            </a:custGeom>
            <a:solidFill>
              <a:srgbClr val="0A162E">
                <a:alpha val="89804"/>
              </a:srgbClr>
            </a:solidFill>
          </p:spPr>
        </p:sp>
        <p:sp>
          <p:nvSpPr>
            <p:cNvPr name="TextBox 4" id="4"/>
            <p:cNvSpPr txBox="true"/>
            <p:nvPr/>
          </p:nvSpPr>
          <p:spPr>
            <a:xfrm>
              <a:off x="101600" y="-38100"/>
              <a:ext cx="203200" cy="38972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3083235" y="-254880"/>
            <a:ext cx="5816332" cy="9650123"/>
            <a:chOff x="0" y="0"/>
            <a:chExt cx="406400" cy="674275"/>
          </a:xfrm>
        </p:grpSpPr>
        <p:sp>
          <p:nvSpPr>
            <p:cNvPr name="Freeform 6" id="6"/>
            <p:cNvSpPr/>
            <p:nvPr/>
          </p:nvSpPr>
          <p:spPr>
            <a:xfrm flipH="false" flipV="false" rot="0">
              <a:off x="0" y="0"/>
              <a:ext cx="406400" cy="674275"/>
            </a:xfrm>
            <a:custGeom>
              <a:avLst/>
              <a:gdLst/>
              <a:ahLst/>
              <a:cxnLst/>
              <a:rect r="r" b="b" t="t" l="l"/>
              <a:pathLst>
                <a:path h="674275" w="406400">
                  <a:moveTo>
                    <a:pt x="203200" y="0"/>
                  </a:moveTo>
                  <a:lnTo>
                    <a:pt x="406400" y="0"/>
                  </a:lnTo>
                  <a:lnTo>
                    <a:pt x="203200" y="674275"/>
                  </a:lnTo>
                  <a:lnTo>
                    <a:pt x="0" y="674275"/>
                  </a:lnTo>
                  <a:lnTo>
                    <a:pt x="203200" y="0"/>
                  </a:lnTo>
                  <a:close/>
                </a:path>
              </a:pathLst>
            </a:custGeom>
            <a:solidFill>
              <a:srgbClr val="145DA0">
                <a:alpha val="89804"/>
              </a:srgbClr>
            </a:solidFill>
          </p:spPr>
        </p:sp>
        <p:sp>
          <p:nvSpPr>
            <p:cNvPr name="TextBox 7" id="7"/>
            <p:cNvSpPr txBox="true"/>
            <p:nvPr/>
          </p:nvSpPr>
          <p:spPr>
            <a:xfrm>
              <a:off x="101600" y="-38100"/>
              <a:ext cx="203200" cy="712375"/>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9" id="9"/>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a:grpSpLocks noChangeAspect="true"/>
          </p:cNvGrpSpPr>
          <p:nvPr/>
        </p:nvGrpSpPr>
        <p:grpSpPr>
          <a:xfrm rot="0">
            <a:off x="2024836" y="2893714"/>
            <a:ext cx="133968" cy="133968"/>
            <a:chOff x="0" y="0"/>
            <a:chExt cx="152400" cy="152400"/>
          </a:xfrm>
        </p:grpSpPr>
        <p:sp>
          <p:nvSpPr>
            <p:cNvPr name="Freeform 11" id="11"/>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2" id="12"/>
          <p:cNvGrpSpPr>
            <a:grpSpLocks noChangeAspect="true"/>
          </p:cNvGrpSpPr>
          <p:nvPr/>
        </p:nvGrpSpPr>
        <p:grpSpPr>
          <a:xfrm rot="0">
            <a:off x="2024836" y="3471452"/>
            <a:ext cx="133968" cy="133968"/>
            <a:chOff x="0" y="0"/>
            <a:chExt cx="152400" cy="152400"/>
          </a:xfrm>
        </p:grpSpPr>
        <p:sp>
          <p:nvSpPr>
            <p:cNvPr name="Freeform 13" id="13"/>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4" id="14"/>
          <p:cNvGrpSpPr>
            <a:grpSpLocks noChangeAspect="true"/>
          </p:cNvGrpSpPr>
          <p:nvPr/>
        </p:nvGrpSpPr>
        <p:grpSpPr>
          <a:xfrm rot="0">
            <a:off x="2024836" y="4049189"/>
            <a:ext cx="133968" cy="133968"/>
            <a:chOff x="0" y="0"/>
            <a:chExt cx="152400" cy="152400"/>
          </a:xfrm>
        </p:grpSpPr>
        <p:sp>
          <p:nvSpPr>
            <p:cNvPr name="Freeform 15" id="15"/>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6" id="16"/>
          <p:cNvGrpSpPr>
            <a:grpSpLocks noChangeAspect="true"/>
          </p:cNvGrpSpPr>
          <p:nvPr/>
        </p:nvGrpSpPr>
        <p:grpSpPr>
          <a:xfrm rot="0">
            <a:off x="2024836" y="4626927"/>
            <a:ext cx="133968" cy="133968"/>
            <a:chOff x="0" y="0"/>
            <a:chExt cx="152400" cy="152400"/>
          </a:xfrm>
        </p:grpSpPr>
        <p:sp>
          <p:nvSpPr>
            <p:cNvPr name="Freeform 17" id="17"/>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18" id="18"/>
          <p:cNvGrpSpPr>
            <a:grpSpLocks noChangeAspect="true"/>
          </p:cNvGrpSpPr>
          <p:nvPr/>
        </p:nvGrpSpPr>
        <p:grpSpPr>
          <a:xfrm rot="0">
            <a:off x="2024836" y="5204665"/>
            <a:ext cx="133968" cy="133968"/>
            <a:chOff x="0" y="0"/>
            <a:chExt cx="152400" cy="152400"/>
          </a:xfrm>
        </p:grpSpPr>
        <p:sp>
          <p:nvSpPr>
            <p:cNvPr name="Freeform 19" id="19"/>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20" id="20"/>
          <p:cNvGrpSpPr>
            <a:grpSpLocks noChangeAspect="true"/>
          </p:cNvGrpSpPr>
          <p:nvPr/>
        </p:nvGrpSpPr>
        <p:grpSpPr>
          <a:xfrm rot="0">
            <a:off x="2024836" y="5782402"/>
            <a:ext cx="133968" cy="133968"/>
            <a:chOff x="0" y="0"/>
            <a:chExt cx="152400" cy="152400"/>
          </a:xfrm>
        </p:grpSpPr>
        <p:sp>
          <p:nvSpPr>
            <p:cNvPr name="Freeform 21" id="21"/>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22" id="22"/>
          <p:cNvGrpSpPr>
            <a:grpSpLocks noChangeAspect="true"/>
          </p:cNvGrpSpPr>
          <p:nvPr/>
        </p:nvGrpSpPr>
        <p:grpSpPr>
          <a:xfrm rot="0">
            <a:off x="2024836" y="6360140"/>
            <a:ext cx="133968" cy="133968"/>
            <a:chOff x="0" y="0"/>
            <a:chExt cx="152400" cy="152400"/>
          </a:xfrm>
        </p:grpSpPr>
        <p:sp>
          <p:nvSpPr>
            <p:cNvPr name="Freeform 23" id="23"/>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grpSp>
        <p:nvGrpSpPr>
          <p:cNvPr name="Group 24" id="24"/>
          <p:cNvGrpSpPr>
            <a:grpSpLocks noChangeAspect="true"/>
          </p:cNvGrpSpPr>
          <p:nvPr/>
        </p:nvGrpSpPr>
        <p:grpSpPr>
          <a:xfrm rot="0">
            <a:off x="2024836" y="7515615"/>
            <a:ext cx="133968" cy="133968"/>
            <a:chOff x="0" y="0"/>
            <a:chExt cx="152400" cy="152400"/>
          </a:xfrm>
        </p:grpSpPr>
        <p:sp>
          <p:nvSpPr>
            <p:cNvPr name="Freeform 25" id="25"/>
            <p:cNvSpPr/>
            <p:nvPr/>
          </p:nvSpPr>
          <p:spPr>
            <a:xfrm flipH="false" flipV="false" rot="0">
              <a:off x="0" y="0"/>
              <a:ext cx="152400" cy="152400"/>
            </a:xfrm>
            <a:custGeom>
              <a:avLst/>
              <a:gdLst/>
              <a:ahLst/>
              <a:cxnLst/>
              <a:rect r="r" b="b" t="t" l="l"/>
              <a:pathLst>
                <a:path h="152400" w="152400">
                  <a:moveTo>
                    <a:pt x="152400" y="76200"/>
                  </a:moveTo>
                  <a:cubicBezTo>
                    <a:pt x="152400" y="81153"/>
                    <a:pt x="151892" y="86106"/>
                    <a:pt x="150876" y="91059"/>
                  </a:cubicBezTo>
                  <a:cubicBezTo>
                    <a:pt x="149860" y="96012"/>
                    <a:pt x="148463" y="100711"/>
                    <a:pt x="146558" y="105410"/>
                  </a:cubicBezTo>
                  <a:cubicBezTo>
                    <a:pt x="144653" y="110109"/>
                    <a:pt x="142240" y="114427"/>
                    <a:pt x="139573" y="118618"/>
                  </a:cubicBezTo>
                  <a:cubicBezTo>
                    <a:pt x="136906" y="122809"/>
                    <a:pt x="133604" y="126619"/>
                    <a:pt x="130048" y="130175"/>
                  </a:cubicBezTo>
                  <a:cubicBezTo>
                    <a:pt x="126492" y="133731"/>
                    <a:pt x="122682" y="136906"/>
                    <a:pt x="118491" y="139700"/>
                  </a:cubicBezTo>
                  <a:cubicBezTo>
                    <a:pt x="114300" y="142494"/>
                    <a:pt x="109982" y="144780"/>
                    <a:pt x="105283" y="146685"/>
                  </a:cubicBezTo>
                  <a:cubicBezTo>
                    <a:pt x="100584" y="148590"/>
                    <a:pt x="95885" y="149987"/>
                    <a:pt x="90932" y="151003"/>
                  </a:cubicBezTo>
                  <a:cubicBezTo>
                    <a:pt x="85979" y="152019"/>
                    <a:pt x="81153" y="152400"/>
                    <a:pt x="76200" y="152400"/>
                  </a:cubicBezTo>
                  <a:cubicBezTo>
                    <a:pt x="71247" y="152400"/>
                    <a:pt x="66294" y="151892"/>
                    <a:pt x="61341" y="150876"/>
                  </a:cubicBezTo>
                  <a:cubicBezTo>
                    <a:pt x="56388" y="149860"/>
                    <a:pt x="51689" y="148463"/>
                    <a:pt x="46990" y="146558"/>
                  </a:cubicBezTo>
                  <a:cubicBezTo>
                    <a:pt x="42291" y="144653"/>
                    <a:pt x="37973" y="142240"/>
                    <a:pt x="33782" y="139573"/>
                  </a:cubicBezTo>
                  <a:cubicBezTo>
                    <a:pt x="29591" y="136906"/>
                    <a:pt x="25781" y="133604"/>
                    <a:pt x="22225" y="130048"/>
                  </a:cubicBezTo>
                  <a:cubicBezTo>
                    <a:pt x="18669" y="126492"/>
                    <a:pt x="15494" y="122682"/>
                    <a:pt x="12700" y="118491"/>
                  </a:cubicBezTo>
                  <a:cubicBezTo>
                    <a:pt x="9906" y="114300"/>
                    <a:pt x="7747" y="109982"/>
                    <a:pt x="5842" y="105410"/>
                  </a:cubicBezTo>
                  <a:cubicBezTo>
                    <a:pt x="3937" y="100838"/>
                    <a:pt x="2413" y="96012"/>
                    <a:pt x="1524" y="91059"/>
                  </a:cubicBezTo>
                  <a:cubicBezTo>
                    <a:pt x="635" y="86106"/>
                    <a:pt x="0" y="81153"/>
                    <a:pt x="0" y="76200"/>
                  </a:cubicBezTo>
                  <a:cubicBezTo>
                    <a:pt x="0" y="71247"/>
                    <a:pt x="508" y="66294"/>
                    <a:pt x="1524" y="61341"/>
                  </a:cubicBezTo>
                  <a:cubicBezTo>
                    <a:pt x="2540" y="56388"/>
                    <a:pt x="3937" y="51689"/>
                    <a:pt x="5842" y="46990"/>
                  </a:cubicBezTo>
                  <a:cubicBezTo>
                    <a:pt x="7747" y="42291"/>
                    <a:pt x="10160" y="37973"/>
                    <a:pt x="12827" y="33782"/>
                  </a:cubicBezTo>
                  <a:cubicBezTo>
                    <a:pt x="15494" y="29591"/>
                    <a:pt x="18796" y="25781"/>
                    <a:pt x="22352" y="22225"/>
                  </a:cubicBezTo>
                  <a:cubicBezTo>
                    <a:pt x="25908" y="18669"/>
                    <a:pt x="29718" y="15494"/>
                    <a:pt x="33909" y="12700"/>
                  </a:cubicBezTo>
                  <a:cubicBezTo>
                    <a:pt x="38100" y="9906"/>
                    <a:pt x="42418" y="7747"/>
                    <a:pt x="46990" y="5842"/>
                  </a:cubicBezTo>
                  <a:cubicBezTo>
                    <a:pt x="51562" y="3937"/>
                    <a:pt x="56388" y="2413"/>
                    <a:pt x="61341" y="1524"/>
                  </a:cubicBezTo>
                  <a:cubicBezTo>
                    <a:pt x="66294" y="635"/>
                    <a:pt x="71247" y="0"/>
                    <a:pt x="76200" y="0"/>
                  </a:cubicBezTo>
                  <a:cubicBezTo>
                    <a:pt x="81153" y="0"/>
                    <a:pt x="86106" y="508"/>
                    <a:pt x="91059" y="1524"/>
                  </a:cubicBezTo>
                  <a:cubicBezTo>
                    <a:pt x="96012" y="2540"/>
                    <a:pt x="100711" y="3937"/>
                    <a:pt x="105410" y="5842"/>
                  </a:cubicBezTo>
                  <a:cubicBezTo>
                    <a:pt x="110109" y="7747"/>
                    <a:pt x="114427" y="10160"/>
                    <a:pt x="118618" y="12827"/>
                  </a:cubicBezTo>
                  <a:cubicBezTo>
                    <a:pt x="122809" y="15494"/>
                    <a:pt x="126619" y="18796"/>
                    <a:pt x="130175" y="22352"/>
                  </a:cubicBezTo>
                  <a:cubicBezTo>
                    <a:pt x="133731" y="25908"/>
                    <a:pt x="136906" y="29718"/>
                    <a:pt x="139700" y="33909"/>
                  </a:cubicBezTo>
                  <a:cubicBezTo>
                    <a:pt x="142494" y="38100"/>
                    <a:pt x="144780" y="42418"/>
                    <a:pt x="146685" y="47117"/>
                  </a:cubicBezTo>
                  <a:cubicBezTo>
                    <a:pt x="148590" y="51816"/>
                    <a:pt x="149987" y="56515"/>
                    <a:pt x="151003" y="61468"/>
                  </a:cubicBezTo>
                  <a:cubicBezTo>
                    <a:pt x="152019" y="66421"/>
                    <a:pt x="152400" y="71247"/>
                    <a:pt x="152400" y="76200"/>
                  </a:cubicBezTo>
                  <a:close/>
                </a:path>
              </a:pathLst>
            </a:custGeom>
            <a:solidFill>
              <a:srgbClr val="000000"/>
            </a:solidFill>
          </p:spPr>
        </p:sp>
      </p:grpSp>
      <p:sp>
        <p:nvSpPr>
          <p:cNvPr name="TextBox 26" id="26"/>
          <p:cNvSpPr txBox="true"/>
          <p:nvPr/>
        </p:nvSpPr>
        <p:spPr>
          <a:xfrm rot="0">
            <a:off x="2355042" y="2647969"/>
            <a:ext cx="14099260" cy="6353989"/>
          </a:xfrm>
          <a:prstGeom prst="rect">
            <a:avLst/>
          </a:prstGeom>
        </p:spPr>
        <p:txBody>
          <a:bodyPr anchor="t" rtlCol="false" tIns="0" lIns="0" bIns="0" rIns="0">
            <a:spAutoFit/>
          </a:bodyPr>
          <a:lstStyle/>
          <a:p>
            <a:pPr algn="l">
              <a:lnSpc>
                <a:spcPts val="4548"/>
              </a:lnSpc>
            </a:pPr>
            <a:r>
              <a:rPr lang="en-US" sz="3274">
                <a:solidFill>
                  <a:srgbClr val="0F4984"/>
                </a:solidFill>
                <a:latin typeface="Helios"/>
                <a:ea typeface="Helios"/>
                <a:cs typeface="Helios"/>
                <a:sym typeface="Helios"/>
              </a:rPr>
              <a:t>Tidak bisa membedakan mengutip dan memarafrase. Menunda tugas hingga detik-detik terakhir. Percaya bahwa tugas dapat selesai dengan plagiat. Merasa yakin bahwa dosen tak akan mendeteksi tindakannya. Tidak punya cukup waktu untuk mengerjakan tugas. Merasa tertekan untuk mendapatkan hasil yang baik dalam sebuah tugas. Tidak memiliki keterampilan yang memadai untuk mengerjakan tugas yang diberikan. Tidak menguasai teknik pengutipan secara benar, perbedaan utama antara pengetahuan umum, ranah publik dan hak akan kekayaan intelektual.</a:t>
            </a:r>
          </a:p>
        </p:txBody>
      </p:sp>
      <p:sp>
        <p:nvSpPr>
          <p:cNvPr name="TextBox 27" id="27"/>
          <p:cNvSpPr txBox="true"/>
          <p:nvPr/>
        </p:nvSpPr>
        <p:spPr>
          <a:xfrm rot="0">
            <a:off x="2218353" y="1372686"/>
            <a:ext cx="6043622" cy="741883"/>
          </a:xfrm>
          <a:prstGeom prst="rect">
            <a:avLst/>
          </a:prstGeom>
        </p:spPr>
        <p:txBody>
          <a:bodyPr anchor="t" rtlCol="false" tIns="0" lIns="0" bIns="0" rIns="0">
            <a:spAutoFit/>
          </a:bodyPr>
          <a:lstStyle/>
          <a:p>
            <a:pPr algn="l">
              <a:lnSpc>
                <a:spcPts val="5982"/>
              </a:lnSpc>
            </a:pPr>
            <a:r>
              <a:rPr lang="en-US" b="true" sz="4273">
                <a:solidFill>
                  <a:srgbClr val="0F4984"/>
                </a:solidFill>
                <a:latin typeface="Helios Bold"/>
                <a:ea typeface="Helios Bold"/>
                <a:cs typeface="Helios Bold"/>
                <a:sym typeface="Helios Bold"/>
              </a:rPr>
              <a:t>Mengapa Plagiarisme?</a:t>
            </a:r>
          </a:p>
        </p:txBody>
      </p:sp>
      <p:sp>
        <p:nvSpPr>
          <p:cNvPr name="Freeform 28" id="28"/>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5"/>
            <a:stretch>
              <a:fillRect l="0" t="0" r="0" b="0"/>
            </a:stretch>
          </a:blipFill>
        </p:spPr>
      </p:sp>
      <p:sp>
        <p:nvSpPr>
          <p:cNvPr name="Freeform 29" id="29"/>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6"/>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072637" y="-247805"/>
            <a:ext cx="5816332" cy="9264440"/>
            <a:chOff x="0" y="0"/>
            <a:chExt cx="406400" cy="647327"/>
          </a:xfrm>
        </p:grpSpPr>
        <p:sp>
          <p:nvSpPr>
            <p:cNvPr name="Freeform 3" id="3"/>
            <p:cNvSpPr/>
            <p:nvPr/>
          </p:nvSpPr>
          <p:spPr>
            <a:xfrm flipH="false" flipV="false" rot="0">
              <a:off x="0" y="0"/>
              <a:ext cx="406400" cy="647327"/>
            </a:xfrm>
            <a:custGeom>
              <a:avLst/>
              <a:gdLst/>
              <a:ahLst/>
              <a:cxnLst/>
              <a:rect r="r" b="b" t="t" l="l"/>
              <a:pathLst>
                <a:path h="647327" w="406400">
                  <a:moveTo>
                    <a:pt x="203200" y="0"/>
                  </a:moveTo>
                  <a:lnTo>
                    <a:pt x="406400" y="0"/>
                  </a:lnTo>
                  <a:lnTo>
                    <a:pt x="203200" y="647327"/>
                  </a:lnTo>
                  <a:lnTo>
                    <a:pt x="0" y="647327"/>
                  </a:lnTo>
                  <a:lnTo>
                    <a:pt x="203200" y="0"/>
                  </a:lnTo>
                  <a:close/>
                </a:path>
              </a:pathLst>
            </a:custGeom>
            <a:solidFill>
              <a:srgbClr val="395D91"/>
            </a:solidFill>
          </p:spPr>
        </p:sp>
        <p:sp>
          <p:nvSpPr>
            <p:cNvPr name="TextBox 4" id="4"/>
            <p:cNvSpPr txBox="true"/>
            <p:nvPr/>
          </p:nvSpPr>
          <p:spPr>
            <a:xfrm>
              <a:off x="101600" y="-38100"/>
              <a:ext cx="203200" cy="685427"/>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2908166" y="723900"/>
            <a:ext cx="5816332" cy="5032385"/>
            <a:chOff x="0" y="0"/>
            <a:chExt cx="406400" cy="351624"/>
          </a:xfrm>
        </p:grpSpPr>
        <p:sp>
          <p:nvSpPr>
            <p:cNvPr name="Freeform 6" id="6"/>
            <p:cNvSpPr/>
            <p:nvPr/>
          </p:nvSpPr>
          <p:spPr>
            <a:xfrm flipH="false" flipV="false" rot="0">
              <a:off x="0" y="0"/>
              <a:ext cx="406400" cy="351624"/>
            </a:xfrm>
            <a:custGeom>
              <a:avLst/>
              <a:gdLst/>
              <a:ahLst/>
              <a:cxnLst/>
              <a:rect r="r" b="b" t="t" l="l"/>
              <a:pathLst>
                <a:path h="351624" w="406400">
                  <a:moveTo>
                    <a:pt x="203200" y="0"/>
                  </a:moveTo>
                  <a:lnTo>
                    <a:pt x="0" y="0"/>
                  </a:lnTo>
                  <a:lnTo>
                    <a:pt x="203200" y="351624"/>
                  </a:lnTo>
                  <a:lnTo>
                    <a:pt x="406400" y="351624"/>
                  </a:lnTo>
                  <a:lnTo>
                    <a:pt x="203200" y="0"/>
                  </a:lnTo>
                  <a:close/>
                </a:path>
              </a:pathLst>
            </a:custGeom>
            <a:solidFill>
              <a:srgbClr val="0A162E"/>
            </a:solidFill>
          </p:spPr>
        </p:sp>
        <p:sp>
          <p:nvSpPr>
            <p:cNvPr name="TextBox 7" id="7"/>
            <p:cNvSpPr txBox="true"/>
            <p:nvPr/>
          </p:nvSpPr>
          <p:spPr>
            <a:xfrm>
              <a:off x="101600" y="-38100"/>
              <a:ext cx="203200" cy="38972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698468" y="2059650"/>
            <a:ext cx="19639533" cy="6067353"/>
            <a:chOff x="0" y="0"/>
            <a:chExt cx="3042678" cy="939992"/>
          </a:xfrm>
        </p:grpSpPr>
        <p:sp>
          <p:nvSpPr>
            <p:cNvPr name="Freeform 9" id="9"/>
            <p:cNvSpPr/>
            <p:nvPr/>
          </p:nvSpPr>
          <p:spPr>
            <a:xfrm flipH="false" flipV="false" rot="0">
              <a:off x="0" y="0"/>
              <a:ext cx="3042677" cy="939992"/>
            </a:xfrm>
            <a:custGeom>
              <a:avLst/>
              <a:gdLst/>
              <a:ahLst/>
              <a:cxnLst/>
              <a:rect r="r" b="b" t="t" l="l"/>
              <a:pathLst>
                <a:path h="939992" w="3042677">
                  <a:moveTo>
                    <a:pt x="0" y="0"/>
                  </a:moveTo>
                  <a:lnTo>
                    <a:pt x="3042677" y="0"/>
                  </a:lnTo>
                  <a:lnTo>
                    <a:pt x="3042677" y="939992"/>
                  </a:lnTo>
                  <a:lnTo>
                    <a:pt x="0" y="939992"/>
                  </a:lnTo>
                  <a:close/>
                </a:path>
              </a:pathLst>
            </a:custGeom>
            <a:solidFill>
              <a:srgbClr val="CAE4FC"/>
            </a:solidFill>
            <a:ln w="12700">
              <a:solidFill>
                <a:srgbClr val="000000"/>
              </a:solidFill>
            </a:ln>
          </p:spPr>
        </p:sp>
      </p:grpSp>
      <p:grpSp>
        <p:nvGrpSpPr>
          <p:cNvPr name="Group 10" id="10"/>
          <p:cNvGrpSpPr/>
          <p:nvPr/>
        </p:nvGrpSpPr>
        <p:grpSpPr>
          <a:xfrm rot="-1404001">
            <a:off x="-770793" y="-475515"/>
            <a:ext cx="5816332" cy="11094210"/>
            <a:chOff x="0" y="0"/>
            <a:chExt cx="406400" cy="775177"/>
          </a:xfrm>
        </p:grpSpPr>
        <p:sp>
          <p:nvSpPr>
            <p:cNvPr name="Freeform 11" id="11"/>
            <p:cNvSpPr/>
            <p:nvPr/>
          </p:nvSpPr>
          <p:spPr>
            <a:xfrm flipH="false" flipV="false" rot="0">
              <a:off x="0" y="0"/>
              <a:ext cx="406400" cy="775177"/>
            </a:xfrm>
            <a:custGeom>
              <a:avLst/>
              <a:gdLst/>
              <a:ahLst/>
              <a:cxnLst/>
              <a:rect r="r" b="b" t="t" l="l"/>
              <a:pathLst>
                <a:path h="775177" w="406400">
                  <a:moveTo>
                    <a:pt x="203200" y="0"/>
                  </a:moveTo>
                  <a:lnTo>
                    <a:pt x="0" y="0"/>
                  </a:lnTo>
                  <a:lnTo>
                    <a:pt x="203200" y="775177"/>
                  </a:lnTo>
                  <a:lnTo>
                    <a:pt x="406400" y="775177"/>
                  </a:lnTo>
                  <a:lnTo>
                    <a:pt x="203200" y="0"/>
                  </a:lnTo>
                  <a:close/>
                </a:path>
              </a:pathLst>
            </a:custGeom>
            <a:solidFill>
              <a:srgbClr val="0A162E"/>
            </a:solidFill>
          </p:spPr>
        </p:sp>
        <p:sp>
          <p:nvSpPr>
            <p:cNvPr name="TextBox 12" id="12"/>
            <p:cNvSpPr txBox="true"/>
            <p:nvPr/>
          </p:nvSpPr>
          <p:spPr>
            <a:xfrm>
              <a:off x="101600" y="-38100"/>
              <a:ext cx="203200" cy="813277"/>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0" y="723900"/>
            <a:ext cx="5816332" cy="9650123"/>
            <a:chOff x="0" y="0"/>
            <a:chExt cx="406400" cy="674275"/>
          </a:xfrm>
        </p:grpSpPr>
        <p:sp>
          <p:nvSpPr>
            <p:cNvPr name="Freeform 14" id="14"/>
            <p:cNvSpPr/>
            <p:nvPr/>
          </p:nvSpPr>
          <p:spPr>
            <a:xfrm flipH="false" flipV="false" rot="0">
              <a:off x="0" y="0"/>
              <a:ext cx="406400" cy="674275"/>
            </a:xfrm>
            <a:custGeom>
              <a:avLst/>
              <a:gdLst/>
              <a:ahLst/>
              <a:cxnLst/>
              <a:rect r="r" b="b" t="t" l="l"/>
              <a:pathLst>
                <a:path h="674275" w="406400">
                  <a:moveTo>
                    <a:pt x="203200" y="0"/>
                  </a:moveTo>
                  <a:lnTo>
                    <a:pt x="406400" y="0"/>
                  </a:lnTo>
                  <a:lnTo>
                    <a:pt x="203200" y="674275"/>
                  </a:lnTo>
                  <a:lnTo>
                    <a:pt x="0" y="674275"/>
                  </a:lnTo>
                  <a:lnTo>
                    <a:pt x="203200" y="0"/>
                  </a:lnTo>
                  <a:close/>
                </a:path>
              </a:pathLst>
            </a:custGeom>
            <a:solidFill>
              <a:srgbClr val="395D91"/>
            </a:solidFill>
          </p:spPr>
        </p:sp>
        <p:sp>
          <p:nvSpPr>
            <p:cNvPr name="TextBox 15" id="15"/>
            <p:cNvSpPr txBox="true"/>
            <p:nvPr/>
          </p:nvSpPr>
          <p:spPr>
            <a:xfrm>
              <a:off x="101600" y="-38100"/>
              <a:ext cx="203200" cy="712375"/>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false" flipV="false" rot="0">
            <a:off x="-5852636" y="-9738446"/>
            <a:ext cx="10847840" cy="10847840"/>
          </a:xfrm>
          <a:custGeom>
            <a:avLst/>
            <a:gdLst/>
            <a:ahLst/>
            <a:cxnLst/>
            <a:rect r="r" b="b" t="t" l="l"/>
            <a:pathLst>
              <a:path h="10847840" w="10847840">
                <a:moveTo>
                  <a:pt x="0" y="0"/>
                </a:moveTo>
                <a:lnTo>
                  <a:pt x="10847840" y="0"/>
                </a:lnTo>
                <a:lnTo>
                  <a:pt x="10847840" y="10847840"/>
                </a:lnTo>
                <a:lnTo>
                  <a:pt x="0" y="108478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7" id="17"/>
          <p:cNvGrpSpPr>
            <a:grpSpLocks noChangeAspect="true"/>
          </p:cNvGrpSpPr>
          <p:nvPr/>
        </p:nvGrpSpPr>
        <p:grpSpPr>
          <a:xfrm rot="0">
            <a:off x="8170616" y="2221767"/>
            <a:ext cx="619441" cy="615267"/>
            <a:chOff x="0" y="0"/>
            <a:chExt cx="725119" cy="720242"/>
          </a:xfrm>
        </p:grpSpPr>
        <p:sp>
          <p:nvSpPr>
            <p:cNvPr name="Freeform 18" id="18"/>
            <p:cNvSpPr/>
            <p:nvPr/>
          </p:nvSpPr>
          <p:spPr>
            <a:xfrm flipH="false" flipV="false" rot="0">
              <a:off x="63500" y="63500"/>
              <a:ext cx="598043" cy="590550"/>
            </a:xfrm>
            <a:custGeom>
              <a:avLst/>
              <a:gdLst/>
              <a:ahLst/>
              <a:cxnLst/>
              <a:rect r="r" b="b" t="t" l="l"/>
              <a:pathLst>
                <a:path h="590550" w="598043">
                  <a:moveTo>
                    <a:pt x="298958" y="0"/>
                  </a:moveTo>
                  <a:cubicBezTo>
                    <a:pt x="133858" y="0"/>
                    <a:pt x="0" y="132715"/>
                    <a:pt x="0" y="296545"/>
                  </a:cubicBezTo>
                  <a:cubicBezTo>
                    <a:pt x="0" y="447167"/>
                    <a:pt x="113157" y="571500"/>
                    <a:pt x="259842" y="590550"/>
                  </a:cubicBezTo>
                  <a:lnTo>
                    <a:pt x="338201" y="590550"/>
                  </a:lnTo>
                  <a:cubicBezTo>
                    <a:pt x="484759" y="571500"/>
                    <a:pt x="598043" y="447167"/>
                    <a:pt x="598043" y="296545"/>
                  </a:cubicBezTo>
                  <a:cubicBezTo>
                    <a:pt x="598043" y="132715"/>
                    <a:pt x="464058" y="0"/>
                    <a:pt x="298958" y="0"/>
                  </a:cubicBezTo>
                  <a:close/>
                </a:path>
              </a:pathLst>
            </a:custGeom>
            <a:solidFill>
              <a:srgbClr val="0F4984"/>
            </a:solidFill>
          </p:spPr>
        </p:sp>
        <p:sp>
          <p:nvSpPr>
            <p:cNvPr name="Freeform 19" id="19"/>
            <p:cNvSpPr/>
            <p:nvPr/>
          </p:nvSpPr>
          <p:spPr>
            <a:xfrm flipH="false" flipV="false" rot="0">
              <a:off x="63500" y="63500"/>
              <a:ext cx="598170" cy="593217"/>
            </a:xfrm>
            <a:custGeom>
              <a:avLst/>
              <a:gdLst/>
              <a:ahLst/>
              <a:cxnLst/>
              <a:rect r="r" b="b" t="t" l="l"/>
              <a:pathLst>
                <a:path h="593217" w="598170">
                  <a:moveTo>
                    <a:pt x="0" y="593217"/>
                  </a:moveTo>
                  <a:lnTo>
                    <a:pt x="598170" y="593217"/>
                  </a:lnTo>
                  <a:lnTo>
                    <a:pt x="598170" y="0"/>
                  </a:lnTo>
                  <a:lnTo>
                    <a:pt x="0" y="0"/>
                  </a:lnTo>
                  <a:close/>
                </a:path>
              </a:pathLst>
            </a:custGeom>
            <a:solidFill>
              <a:srgbClr val="000000">
                <a:alpha val="0"/>
              </a:srgbClr>
            </a:solidFill>
          </p:spPr>
        </p:sp>
      </p:grpSp>
      <p:grpSp>
        <p:nvGrpSpPr>
          <p:cNvPr name="Group 20" id="20"/>
          <p:cNvGrpSpPr>
            <a:grpSpLocks noChangeAspect="true"/>
          </p:cNvGrpSpPr>
          <p:nvPr/>
        </p:nvGrpSpPr>
        <p:grpSpPr>
          <a:xfrm rot="0">
            <a:off x="8170616" y="5246979"/>
            <a:ext cx="619441" cy="615267"/>
            <a:chOff x="0" y="0"/>
            <a:chExt cx="725119" cy="720242"/>
          </a:xfrm>
        </p:grpSpPr>
        <p:sp>
          <p:nvSpPr>
            <p:cNvPr name="Freeform 21" id="21"/>
            <p:cNvSpPr/>
            <p:nvPr/>
          </p:nvSpPr>
          <p:spPr>
            <a:xfrm flipH="false" flipV="false" rot="0">
              <a:off x="63500" y="63500"/>
              <a:ext cx="598043" cy="590550"/>
            </a:xfrm>
            <a:custGeom>
              <a:avLst/>
              <a:gdLst/>
              <a:ahLst/>
              <a:cxnLst/>
              <a:rect r="r" b="b" t="t" l="l"/>
              <a:pathLst>
                <a:path h="590550" w="598043">
                  <a:moveTo>
                    <a:pt x="298958" y="0"/>
                  </a:moveTo>
                  <a:cubicBezTo>
                    <a:pt x="133858" y="0"/>
                    <a:pt x="0" y="132715"/>
                    <a:pt x="0" y="296545"/>
                  </a:cubicBezTo>
                  <a:cubicBezTo>
                    <a:pt x="0" y="447167"/>
                    <a:pt x="113157" y="571500"/>
                    <a:pt x="259842" y="590550"/>
                  </a:cubicBezTo>
                  <a:lnTo>
                    <a:pt x="338201" y="590550"/>
                  </a:lnTo>
                  <a:cubicBezTo>
                    <a:pt x="484759" y="571500"/>
                    <a:pt x="598043" y="447167"/>
                    <a:pt x="598043" y="296545"/>
                  </a:cubicBezTo>
                  <a:cubicBezTo>
                    <a:pt x="598043" y="132715"/>
                    <a:pt x="464058" y="0"/>
                    <a:pt x="298958" y="0"/>
                  </a:cubicBezTo>
                  <a:close/>
                </a:path>
              </a:pathLst>
            </a:custGeom>
            <a:solidFill>
              <a:srgbClr val="0F4984"/>
            </a:solidFill>
          </p:spPr>
        </p:sp>
        <p:sp>
          <p:nvSpPr>
            <p:cNvPr name="Freeform 22" id="22"/>
            <p:cNvSpPr/>
            <p:nvPr/>
          </p:nvSpPr>
          <p:spPr>
            <a:xfrm flipH="false" flipV="false" rot="0">
              <a:off x="63500" y="63500"/>
              <a:ext cx="598170" cy="593217"/>
            </a:xfrm>
            <a:custGeom>
              <a:avLst/>
              <a:gdLst/>
              <a:ahLst/>
              <a:cxnLst/>
              <a:rect r="r" b="b" t="t" l="l"/>
              <a:pathLst>
                <a:path h="593217" w="598170">
                  <a:moveTo>
                    <a:pt x="0" y="593217"/>
                  </a:moveTo>
                  <a:lnTo>
                    <a:pt x="598170" y="593217"/>
                  </a:lnTo>
                  <a:lnTo>
                    <a:pt x="598170" y="0"/>
                  </a:lnTo>
                  <a:lnTo>
                    <a:pt x="0" y="0"/>
                  </a:lnTo>
                  <a:close/>
                </a:path>
              </a:pathLst>
            </a:custGeom>
            <a:solidFill>
              <a:srgbClr val="000000">
                <a:alpha val="0"/>
              </a:srgbClr>
            </a:solidFill>
          </p:spPr>
        </p:sp>
      </p:grpSp>
      <p:grpSp>
        <p:nvGrpSpPr>
          <p:cNvPr name="Group 23" id="23"/>
          <p:cNvGrpSpPr>
            <a:grpSpLocks noChangeAspect="true"/>
          </p:cNvGrpSpPr>
          <p:nvPr/>
        </p:nvGrpSpPr>
        <p:grpSpPr>
          <a:xfrm rot="0">
            <a:off x="8170616" y="7548347"/>
            <a:ext cx="619441" cy="615267"/>
            <a:chOff x="0" y="0"/>
            <a:chExt cx="725119" cy="720242"/>
          </a:xfrm>
        </p:grpSpPr>
        <p:sp>
          <p:nvSpPr>
            <p:cNvPr name="Freeform 24" id="24"/>
            <p:cNvSpPr/>
            <p:nvPr/>
          </p:nvSpPr>
          <p:spPr>
            <a:xfrm flipH="false" flipV="false" rot="0">
              <a:off x="63500" y="63500"/>
              <a:ext cx="598043" cy="590550"/>
            </a:xfrm>
            <a:custGeom>
              <a:avLst/>
              <a:gdLst/>
              <a:ahLst/>
              <a:cxnLst/>
              <a:rect r="r" b="b" t="t" l="l"/>
              <a:pathLst>
                <a:path h="590550" w="598043">
                  <a:moveTo>
                    <a:pt x="298958" y="0"/>
                  </a:moveTo>
                  <a:cubicBezTo>
                    <a:pt x="133858" y="0"/>
                    <a:pt x="0" y="132715"/>
                    <a:pt x="0" y="296545"/>
                  </a:cubicBezTo>
                  <a:cubicBezTo>
                    <a:pt x="0" y="447167"/>
                    <a:pt x="113157" y="571500"/>
                    <a:pt x="259842" y="590550"/>
                  </a:cubicBezTo>
                  <a:lnTo>
                    <a:pt x="338201" y="590550"/>
                  </a:lnTo>
                  <a:cubicBezTo>
                    <a:pt x="484759" y="571500"/>
                    <a:pt x="598043" y="447167"/>
                    <a:pt x="598043" y="296545"/>
                  </a:cubicBezTo>
                  <a:cubicBezTo>
                    <a:pt x="598043" y="132715"/>
                    <a:pt x="464058" y="0"/>
                    <a:pt x="298958" y="0"/>
                  </a:cubicBezTo>
                  <a:close/>
                </a:path>
              </a:pathLst>
            </a:custGeom>
            <a:solidFill>
              <a:srgbClr val="0F4984"/>
            </a:solidFill>
          </p:spPr>
        </p:sp>
        <p:sp>
          <p:nvSpPr>
            <p:cNvPr name="Freeform 25" id="25"/>
            <p:cNvSpPr/>
            <p:nvPr/>
          </p:nvSpPr>
          <p:spPr>
            <a:xfrm flipH="false" flipV="false" rot="0">
              <a:off x="63500" y="63500"/>
              <a:ext cx="598170" cy="593217"/>
            </a:xfrm>
            <a:custGeom>
              <a:avLst/>
              <a:gdLst/>
              <a:ahLst/>
              <a:cxnLst/>
              <a:rect r="r" b="b" t="t" l="l"/>
              <a:pathLst>
                <a:path h="593217" w="598170">
                  <a:moveTo>
                    <a:pt x="0" y="593217"/>
                  </a:moveTo>
                  <a:lnTo>
                    <a:pt x="598170" y="593217"/>
                  </a:lnTo>
                  <a:lnTo>
                    <a:pt x="598170" y="0"/>
                  </a:lnTo>
                  <a:lnTo>
                    <a:pt x="0" y="0"/>
                  </a:lnTo>
                  <a:close/>
                </a:path>
              </a:pathLst>
            </a:custGeom>
            <a:solidFill>
              <a:srgbClr val="000000">
                <a:alpha val="0"/>
              </a:srgbClr>
            </a:solidFill>
          </p:spPr>
        </p:sp>
      </p:grpSp>
      <p:grpSp>
        <p:nvGrpSpPr>
          <p:cNvPr name="Group 26" id="26"/>
          <p:cNvGrpSpPr>
            <a:grpSpLocks noChangeAspect="true"/>
          </p:cNvGrpSpPr>
          <p:nvPr/>
        </p:nvGrpSpPr>
        <p:grpSpPr>
          <a:xfrm rot="0">
            <a:off x="10424132" y="3320063"/>
            <a:ext cx="122051" cy="122051"/>
            <a:chOff x="0" y="0"/>
            <a:chExt cx="142875" cy="142875"/>
          </a:xfrm>
        </p:grpSpPr>
        <p:sp>
          <p:nvSpPr>
            <p:cNvPr name="Freeform 27" id="27"/>
            <p:cNvSpPr/>
            <p:nvPr/>
          </p:nvSpPr>
          <p:spPr>
            <a:xfrm flipH="false" flipV="false" rot="0">
              <a:off x="0" y="0"/>
              <a:ext cx="142875" cy="142875"/>
            </a:xfrm>
            <a:custGeom>
              <a:avLst/>
              <a:gdLst/>
              <a:ahLst/>
              <a:cxnLst/>
              <a:rect r="r" b="b" t="t" l="l"/>
              <a:pathLst>
                <a:path h="142875" w="142875">
                  <a:moveTo>
                    <a:pt x="0" y="0"/>
                  </a:moveTo>
                  <a:lnTo>
                    <a:pt x="142875" y="0"/>
                  </a:lnTo>
                  <a:lnTo>
                    <a:pt x="142875" y="142875"/>
                  </a:lnTo>
                  <a:lnTo>
                    <a:pt x="0" y="142875"/>
                  </a:lnTo>
                  <a:close/>
                </a:path>
              </a:pathLst>
            </a:custGeom>
            <a:solidFill>
              <a:srgbClr val="000000"/>
            </a:solidFill>
          </p:spPr>
        </p:sp>
      </p:grpSp>
      <p:grpSp>
        <p:nvGrpSpPr>
          <p:cNvPr name="Group 28" id="28"/>
          <p:cNvGrpSpPr>
            <a:grpSpLocks noChangeAspect="true"/>
          </p:cNvGrpSpPr>
          <p:nvPr/>
        </p:nvGrpSpPr>
        <p:grpSpPr>
          <a:xfrm rot="0">
            <a:off x="10424132" y="3718763"/>
            <a:ext cx="122051" cy="122051"/>
            <a:chOff x="0" y="0"/>
            <a:chExt cx="142875" cy="142875"/>
          </a:xfrm>
        </p:grpSpPr>
        <p:sp>
          <p:nvSpPr>
            <p:cNvPr name="Freeform 29" id="29"/>
            <p:cNvSpPr/>
            <p:nvPr/>
          </p:nvSpPr>
          <p:spPr>
            <a:xfrm flipH="false" flipV="false" rot="0">
              <a:off x="0" y="0"/>
              <a:ext cx="142875" cy="142875"/>
            </a:xfrm>
            <a:custGeom>
              <a:avLst/>
              <a:gdLst/>
              <a:ahLst/>
              <a:cxnLst/>
              <a:rect r="r" b="b" t="t" l="l"/>
              <a:pathLst>
                <a:path h="142875" w="142875">
                  <a:moveTo>
                    <a:pt x="0" y="0"/>
                  </a:moveTo>
                  <a:lnTo>
                    <a:pt x="142875" y="0"/>
                  </a:lnTo>
                  <a:lnTo>
                    <a:pt x="142875" y="142875"/>
                  </a:lnTo>
                  <a:lnTo>
                    <a:pt x="0" y="142875"/>
                  </a:lnTo>
                  <a:close/>
                </a:path>
              </a:pathLst>
            </a:custGeom>
            <a:solidFill>
              <a:srgbClr val="000000"/>
            </a:solidFill>
          </p:spPr>
        </p:sp>
      </p:grpSp>
      <p:grpSp>
        <p:nvGrpSpPr>
          <p:cNvPr name="Group 30" id="30"/>
          <p:cNvGrpSpPr>
            <a:grpSpLocks noChangeAspect="true"/>
          </p:cNvGrpSpPr>
          <p:nvPr/>
        </p:nvGrpSpPr>
        <p:grpSpPr>
          <a:xfrm rot="0">
            <a:off x="10424132" y="4117462"/>
            <a:ext cx="122051" cy="122051"/>
            <a:chOff x="0" y="0"/>
            <a:chExt cx="142875" cy="142875"/>
          </a:xfrm>
        </p:grpSpPr>
        <p:sp>
          <p:nvSpPr>
            <p:cNvPr name="Freeform 31" id="31"/>
            <p:cNvSpPr/>
            <p:nvPr/>
          </p:nvSpPr>
          <p:spPr>
            <a:xfrm flipH="false" flipV="false" rot="0">
              <a:off x="0" y="0"/>
              <a:ext cx="142875" cy="142875"/>
            </a:xfrm>
            <a:custGeom>
              <a:avLst/>
              <a:gdLst/>
              <a:ahLst/>
              <a:cxnLst/>
              <a:rect r="r" b="b" t="t" l="l"/>
              <a:pathLst>
                <a:path h="142875" w="142875">
                  <a:moveTo>
                    <a:pt x="0" y="0"/>
                  </a:moveTo>
                  <a:lnTo>
                    <a:pt x="142875" y="0"/>
                  </a:lnTo>
                  <a:lnTo>
                    <a:pt x="142875" y="142875"/>
                  </a:lnTo>
                  <a:lnTo>
                    <a:pt x="0" y="142875"/>
                  </a:lnTo>
                  <a:close/>
                </a:path>
              </a:pathLst>
            </a:custGeom>
            <a:solidFill>
              <a:srgbClr val="000000"/>
            </a:solidFill>
          </p:spPr>
        </p:sp>
      </p:grpSp>
      <p:grpSp>
        <p:nvGrpSpPr>
          <p:cNvPr name="Group 32" id="32"/>
          <p:cNvGrpSpPr>
            <a:grpSpLocks noChangeAspect="true"/>
          </p:cNvGrpSpPr>
          <p:nvPr/>
        </p:nvGrpSpPr>
        <p:grpSpPr>
          <a:xfrm rot="0">
            <a:off x="10424132" y="4516162"/>
            <a:ext cx="122051" cy="122051"/>
            <a:chOff x="0" y="0"/>
            <a:chExt cx="142875" cy="142875"/>
          </a:xfrm>
        </p:grpSpPr>
        <p:sp>
          <p:nvSpPr>
            <p:cNvPr name="Freeform 33" id="33"/>
            <p:cNvSpPr/>
            <p:nvPr/>
          </p:nvSpPr>
          <p:spPr>
            <a:xfrm flipH="false" flipV="false" rot="0">
              <a:off x="0" y="0"/>
              <a:ext cx="142875" cy="142875"/>
            </a:xfrm>
            <a:custGeom>
              <a:avLst/>
              <a:gdLst/>
              <a:ahLst/>
              <a:cxnLst/>
              <a:rect r="r" b="b" t="t" l="l"/>
              <a:pathLst>
                <a:path h="142875" w="142875">
                  <a:moveTo>
                    <a:pt x="0" y="0"/>
                  </a:moveTo>
                  <a:lnTo>
                    <a:pt x="142875" y="0"/>
                  </a:lnTo>
                  <a:lnTo>
                    <a:pt x="142875" y="142875"/>
                  </a:lnTo>
                  <a:lnTo>
                    <a:pt x="0" y="142875"/>
                  </a:lnTo>
                  <a:close/>
                </a:path>
              </a:pathLst>
            </a:custGeom>
            <a:solidFill>
              <a:srgbClr val="000000"/>
            </a:solidFill>
          </p:spPr>
        </p:sp>
      </p:grpSp>
      <p:grpSp>
        <p:nvGrpSpPr>
          <p:cNvPr name="Group 34" id="34"/>
          <p:cNvGrpSpPr>
            <a:grpSpLocks noChangeAspect="true"/>
          </p:cNvGrpSpPr>
          <p:nvPr/>
        </p:nvGrpSpPr>
        <p:grpSpPr>
          <a:xfrm rot="0">
            <a:off x="10424132" y="6595544"/>
            <a:ext cx="122051" cy="122051"/>
            <a:chOff x="0" y="0"/>
            <a:chExt cx="142875" cy="142875"/>
          </a:xfrm>
        </p:grpSpPr>
        <p:sp>
          <p:nvSpPr>
            <p:cNvPr name="Freeform 35" id="35"/>
            <p:cNvSpPr/>
            <p:nvPr/>
          </p:nvSpPr>
          <p:spPr>
            <a:xfrm flipH="false" flipV="false" rot="0">
              <a:off x="0" y="0"/>
              <a:ext cx="142875" cy="142875"/>
            </a:xfrm>
            <a:custGeom>
              <a:avLst/>
              <a:gdLst/>
              <a:ahLst/>
              <a:cxnLst/>
              <a:rect r="r" b="b" t="t" l="l"/>
              <a:pathLst>
                <a:path h="142875" w="142875">
                  <a:moveTo>
                    <a:pt x="0" y="0"/>
                  </a:moveTo>
                  <a:lnTo>
                    <a:pt x="142875" y="0"/>
                  </a:lnTo>
                  <a:lnTo>
                    <a:pt x="142875" y="142875"/>
                  </a:lnTo>
                  <a:lnTo>
                    <a:pt x="0" y="142875"/>
                  </a:lnTo>
                  <a:close/>
                </a:path>
              </a:pathLst>
            </a:custGeom>
            <a:solidFill>
              <a:srgbClr val="000000"/>
            </a:solidFill>
          </p:spPr>
        </p:sp>
      </p:grpSp>
      <p:grpSp>
        <p:nvGrpSpPr>
          <p:cNvPr name="Group 36" id="36"/>
          <p:cNvGrpSpPr>
            <a:grpSpLocks noChangeAspect="true"/>
          </p:cNvGrpSpPr>
          <p:nvPr/>
        </p:nvGrpSpPr>
        <p:grpSpPr>
          <a:xfrm rot="0">
            <a:off x="10424132" y="6994244"/>
            <a:ext cx="122051" cy="122051"/>
            <a:chOff x="0" y="0"/>
            <a:chExt cx="142875" cy="142875"/>
          </a:xfrm>
        </p:grpSpPr>
        <p:sp>
          <p:nvSpPr>
            <p:cNvPr name="Freeform 37" id="37"/>
            <p:cNvSpPr/>
            <p:nvPr/>
          </p:nvSpPr>
          <p:spPr>
            <a:xfrm flipH="false" flipV="false" rot="0">
              <a:off x="0" y="0"/>
              <a:ext cx="142875" cy="142875"/>
            </a:xfrm>
            <a:custGeom>
              <a:avLst/>
              <a:gdLst/>
              <a:ahLst/>
              <a:cxnLst/>
              <a:rect r="r" b="b" t="t" l="l"/>
              <a:pathLst>
                <a:path h="142875" w="142875">
                  <a:moveTo>
                    <a:pt x="0" y="0"/>
                  </a:moveTo>
                  <a:lnTo>
                    <a:pt x="142875" y="0"/>
                  </a:lnTo>
                  <a:lnTo>
                    <a:pt x="142875" y="142875"/>
                  </a:lnTo>
                  <a:lnTo>
                    <a:pt x="0" y="142875"/>
                  </a:lnTo>
                  <a:close/>
                </a:path>
              </a:pathLst>
            </a:custGeom>
            <a:solidFill>
              <a:srgbClr val="000000"/>
            </a:solidFill>
          </p:spPr>
        </p:sp>
      </p:grpSp>
      <p:sp>
        <p:nvSpPr>
          <p:cNvPr name="TextBox 38" id="38"/>
          <p:cNvSpPr txBox="true"/>
          <p:nvPr/>
        </p:nvSpPr>
        <p:spPr>
          <a:xfrm rot="0">
            <a:off x="8827787" y="1999561"/>
            <a:ext cx="6470393" cy="1134179"/>
          </a:xfrm>
          <a:prstGeom prst="rect">
            <a:avLst/>
          </a:prstGeom>
        </p:spPr>
        <p:txBody>
          <a:bodyPr anchor="t" rtlCol="false" tIns="0" lIns="0" bIns="0" rIns="0">
            <a:spAutoFit/>
          </a:bodyPr>
          <a:lstStyle/>
          <a:p>
            <a:pPr algn="l">
              <a:lnSpc>
                <a:spcPts val="4547"/>
              </a:lnSpc>
            </a:pPr>
            <a:r>
              <a:rPr lang="en-US" b="true" sz="2817">
                <a:solidFill>
                  <a:srgbClr val="000000"/>
                </a:solidFill>
                <a:latin typeface="Helios Bold"/>
                <a:ea typeface="Helios Bold"/>
                <a:cs typeface="Helios Bold"/>
                <a:sym typeface="Helios Bold"/>
              </a:rPr>
              <a:t>Plagiarisme berdasarkan aspek yang dicuri:</a:t>
            </a:r>
          </a:p>
        </p:txBody>
      </p:sp>
      <p:sp>
        <p:nvSpPr>
          <p:cNvPr name="TextBox 39" id="39"/>
          <p:cNvSpPr txBox="true"/>
          <p:nvPr/>
        </p:nvSpPr>
        <p:spPr>
          <a:xfrm rot="0">
            <a:off x="10713629" y="3188009"/>
            <a:ext cx="5960960" cy="1617162"/>
          </a:xfrm>
          <a:prstGeom prst="rect">
            <a:avLst/>
          </a:prstGeom>
        </p:spPr>
        <p:txBody>
          <a:bodyPr anchor="t" rtlCol="false" tIns="0" lIns="0" bIns="0" rIns="0">
            <a:spAutoFit/>
          </a:bodyPr>
          <a:lstStyle/>
          <a:p>
            <a:pPr algn="l">
              <a:lnSpc>
                <a:spcPts val="3138"/>
              </a:lnSpc>
            </a:pPr>
            <a:r>
              <a:rPr lang="en-US" sz="2817">
                <a:solidFill>
                  <a:srgbClr val="000000"/>
                </a:solidFill>
                <a:latin typeface="Helios"/>
                <a:ea typeface="Helios"/>
                <a:cs typeface="Helios"/>
                <a:sym typeface="Helios"/>
              </a:rPr>
              <a:t>Plagiarisme ide Plagiarisme isi (data penelitian) Plagiarisme kata, kalimat, paragraph Plagiarisme total</a:t>
            </a:r>
          </a:p>
        </p:txBody>
      </p:sp>
      <p:sp>
        <p:nvSpPr>
          <p:cNvPr name="TextBox 40" id="40"/>
          <p:cNvSpPr txBox="true"/>
          <p:nvPr/>
        </p:nvSpPr>
        <p:spPr>
          <a:xfrm rot="0">
            <a:off x="8844060" y="4845907"/>
            <a:ext cx="8277088" cy="1372304"/>
          </a:xfrm>
          <a:prstGeom prst="rect">
            <a:avLst/>
          </a:prstGeom>
        </p:spPr>
        <p:txBody>
          <a:bodyPr anchor="t" rtlCol="false" tIns="0" lIns="0" bIns="0" rIns="0">
            <a:spAutoFit/>
          </a:bodyPr>
          <a:lstStyle/>
          <a:p>
            <a:pPr algn="l">
              <a:lnSpc>
                <a:spcPts val="7044"/>
              </a:lnSpc>
            </a:pPr>
            <a:r>
              <a:rPr lang="en-US" b="true" sz="2817">
                <a:solidFill>
                  <a:srgbClr val="000000"/>
                </a:solidFill>
                <a:latin typeface="Helios Bold"/>
                <a:ea typeface="Helios Bold"/>
                <a:cs typeface="Helios Bold"/>
                <a:sym typeface="Helios Bold"/>
              </a:rPr>
              <a:t>Plagiarisme berdasarkan sengaja atau tidaknya</a:t>
            </a:r>
          </a:p>
          <a:p>
            <a:pPr algn="l">
              <a:lnSpc>
                <a:spcPts val="2054"/>
              </a:lnSpc>
            </a:pPr>
            <a:r>
              <a:rPr lang="en-US" b="true" sz="2817">
                <a:solidFill>
                  <a:srgbClr val="000000"/>
                </a:solidFill>
                <a:latin typeface="Helios Bold"/>
                <a:ea typeface="Helios Bold"/>
                <a:cs typeface="Helios Bold"/>
                <a:sym typeface="Helios Bold"/>
              </a:rPr>
              <a:t>plagiarisme:</a:t>
            </a:r>
          </a:p>
        </p:txBody>
      </p:sp>
      <p:sp>
        <p:nvSpPr>
          <p:cNvPr name="TextBox 41" id="41"/>
          <p:cNvSpPr txBox="true"/>
          <p:nvPr/>
        </p:nvSpPr>
        <p:spPr>
          <a:xfrm rot="0">
            <a:off x="10713629" y="6092007"/>
            <a:ext cx="5363960" cy="1191237"/>
          </a:xfrm>
          <a:prstGeom prst="rect">
            <a:avLst/>
          </a:prstGeom>
        </p:spPr>
        <p:txBody>
          <a:bodyPr anchor="t" rtlCol="false" tIns="0" lIns="0" bIns="0" rIns="0">
            <a:spAutoFit/>
          </a:bodyPr>
          <a:lstStyle/>
          <a:p>
            <a:pPr algn="l">
              <a:lnSpc>
                <a:spcPts val="7044"/>
              </a:lnSpc>
            </a:pPr>
            <a:r>
              <a:rPr lang="en-US" sz="2817">
                <a:solidFill>
                  <a:srgbClr val="000000"/>
                </a:solidFill>
                <a:latin typeface="Helios"/>
                <a:ea typeface="Helios"/>
                <a:cs typeface="Helios"/>
                <a:sym typeface="Helios"/>
              </a:rPr>
              <a:t>Plagiarisme yang disengaja</a:t>
            </a:r>
          </a:p>
          <a:p>
            <a:pPr algn="l">
              <a:lnSpc>
                <a:spcPts val="1408"/>
              </a:lnSpc>
            </a:pPr>
            <a:r>
              <a:rPr lang="en-US" sz="2817">
                <a:solidFill>
                  <a:srgbClr val="000000"/>
                </a:solidFill>
                <a:latin typeface="Helios"/>
                <a:ea typeface="Helios"/>
                <a:cs typeface="Helios"/>
                <a:sym typeface="Helios"/>
              </a:rPr>
              <a:t>Plagiarisme yang tidak disengaja</a:t>
            </a:r>
          </a:p>
        </p:txBody>
      </p:sp>
      <p:sp>
        <p:nvSpPr>
          <p:cNvPr name="TextBox 42" id="42"/>
          <p:cNvSpPr txBox="true"/>
          <p:nvPr/>
        </p:nvSpPr>
        <p:spPr>
          <a:xfrm rot="0">
            <a:off x="8827787" y="7295698"/>
            <a:ext cx="2619091" cy="794596"/>
          </a:xfrm>
          <a:prstGeom prst="rect">
            <a:avLst/>
          </a:prstGeom>
        </p:spPr>
        <p:txBody>
          <a:bodyPr anchor="t" rtlCol="false" tIns="0" lIns="0" bIns="0" rIns="0">
            <a:spAutoFit/>
          </a:bodyPr>
          <a:lstStyle/>
          <a:p>
            <a:pPr algn="l">
              <a:lnSpc>
                <a:spcPts val="7044"/>
              </a:lnSpc>
            </a:pPr>
            <a:r>
              <a:rPr lang="en-US" b="true" sz="2817">
                <a:solidFill>
                  <a:srgbClr val="000000"/>
                </a:solidFill>
                <a:latin typeface="Helios Bold"/>
                <a:ea typeface="Helios Bold"/>
                <a:cs typeface="Helios Bold"/>
                <a:sym typeface="Helios Bold"/>
              </a:rPr>
              <a:t>Self Plagiarism</a:t>
            </a:r>
          </a:p>
        </p:txBody>
      </p:sp>
      <p:sp>
        <p:nvSpPr>
          <p:cNvPr name="TextBox 43" id="43"/>
          <p:cNvSpPr txBox="true"/>
          <p:nvPr/>
        </p:nvSpPr>
        <p:spPr>
          <a:xfrm rot="0">
            <a:off x="8402936" y="2345209"/>
            <a:ext cx="157747" cy="378741"/>
          </a:xfrm>
          <a:prstGeom prst="rect">
            <a:avLst/>
          </a:prstGeom>
        </p:spPr>
        <p:txBody>
          <a:bodyPr anchor="t" rtlCol="false" tIns="0" lIns="0" bIns="0" rIns="0">
            <a:spAutoFit/>
          </a:bodyPr>
          <a:lstStyle/>
          <a:p>
            <a:pPr algn="l">
              <a:lnSpc>
                <a:spcPts val="3033"/>
              </a:lnSpc>
            </a:pPr>
            <a:r>
              <a:rPr lang="en-US" sz="2166">
                <a:solidFill>
                  <a:srgbClr val="FEFFFD"/>
                </a:solidFill>
                <a:latin typeface="Helios"/>
                <a:ea typeface="Helios"/>
                <a:cs typeface="Helios"/>
                <a:sym typeface="Helios"/>
              </a:rPr>
              <a:t>1</a:t>
            </a:r>
          </a:p>
        </p:txBody>
      </p:sp>
      <p:sp>
        <p:nvSpPr>
          <p:cNvPr name="TextBox 44" id="44"/>
          <p:cNvSpPr txBox="true"/>
          <p:nvPr/>
        </p:nvSpPr>
        <p:spPr>
          <a:xfrm rot="0">
            <a:off x="8402936" y="5318020"/>
            <a:ext cx="157747" cy="378741"/>
          </a:xfrm>
          <a:prstGeom prst="rect">
            <a:avLst/>
          </a:prstGeom>
        </p:spPr>
        <p:txBody>
          <a:bodyPr anchor="t" rtlCol="false" tIns="0" lIns="0" bIns="0" rIns="0">
            <a:spAutoFit/>
          </a:bodyPr>
          <a:lstStyle/>
          <a:p>
            <a:pPr algn="l">
              <a:lnSpc>
                <a:spcPts val="3033"/>
              </a:lnSpc>
            </a:pPr>
            <a:r>
              <a:rPr lang="en-US" sz="2166">
                <a:solidFill>
                  <a:srgbClr val="FEFFFD"/>
                </a:solidFill>
                <a:latin typeface="Helios"/>
                <a:ea typeface="Helios"/>
                <a:cs typeface="Helios"/>
                <a:sym typeface="Helios"/>
              </a:rPr>
              <a:t>2</a:t>
            </a:r>
          </a:p>
        </p:txBody>
      </p:sp>
      <p:sp>
        <p:nvSpPr>
          <p:cNvPr name="TextBox 45" id="45"/>
          <p:cNvSpPr txBox="true"/>
          <p:nvPr/>
        </p:nvSpPr>
        <p:spPr>
          <a:xfrm rot="0">
            <a:off x="8402936" y="7634661"/>
            <a:ext cx="157747" cy="378741"/>
          </a:xfrm>
          <a:prstGeom prst="rect">
            <a:avLst/>
          </a:prstGeom>
        </p:spPr>
        <p:txBody>
          <a:bodyPr anchor="t" rtlCol="false" tIns="0" lIns="0" bIns="0" rIns="0">
            <a:spAutoFit/>
          </a:bodyPr>
          <a:lstStyle/>
          <a:p>
            <a:pPr algn="l">
              <a:lnSpc>
                <a:spcPts val="3033"/>
              </a:lnSpc>
            </a:pPr>
            <a:r>
              <a:rPr lang="en-US" sz="2166">
                <a:solidFill>
                  <a:srgbClr val="FEFFFD"/>
                </a:solidFill>
                <a:latin typeface="Helios"/>
                <a:ea typeface="Helios"/>
                <a:cs typeface="Helios"/>
                <a:sym typeface="Helios"/>
              </a:rPr>
              <a:t>3</a:t>
            </a:r>
          </a:p>
        </p:txBody>
      </p:sp>
      <p:sp>
        <p:nvSpPr>
          <p:cNvPr name="TextBox 46" id="46"/>
          <p:cNvSpPr txBox="true"/>
          <p:nvPr/>
        </p:nvSpPr>
        <p:spPr>
          <a:xfrm rot="0">
            <a:off x="4611421" y="3896577"/>
            <a:ext cx="3113999" cy="1505277"/>
          </a:xfrm>
          <a:prstGeom prst="rect">
            <a:avLst/>
          </a:prstGeom>
        </p:spPr>
        <p:txBody>
          <a:bodyPr anchor="t" rtlCol="false" tIns="0" lIns="0" bIns="0" rIns="0">
            <a:spAutoFit/>
          </a:bodyPr>
          <a:lstStyle/>
          <a:p>
            <a:pPr algn="ctr">
              <a:lnSpc>
                <a:spcPts val="6025"/>
              </a:lnSpc>
            </a:pPr>
            <a:r>
              <a:rPr lang="en-US" b="true" sz="4273">
                <a:solidFill>
                  <a:srgbClr val="0F4984"/>
                </a:solidFill>
                <a:latin typeface="Helios Bold"/>
                <a:ea typeface="Helios Bold"/>
                <a:cs typeface="Helios Bold"/>
                <a:sym typeface="Helios Bold"/>
              </a:rPr>
              <a:t>Jenis Plagiarisme</a:t>
            </a:r>
          </a:p>
        </p:txBody>
      </p:sp>
      <p:sp>
        <p:nvSpPr>
          <p:cNvPr name="Freeform 47" id="47"/>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4"/>
            <a:stretch>
              <a:fillRect l="0" t="0" r="0" b="0"/>
            </a:stretch>
          </a:blipFill>
        </p:spPr>
      </p:sp>
      <p:sp>
        <p:nvSpPr>
          <p:cNvPr name="Freeform 48" id="48"/>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7FBF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530615" cy="1669542"/>
          </a:xfrm>
          <a:custGeom>
            <a:avLst/>
            <a:gdLst/>
            <a:ahLst/>
            <a:cxnLst/>
            <a:rect r="r" b="b" t="t" l="l"/>
            <a:pathLst>
              <a:path h="1669542" w="5530615">
                <a:moveTo>
                  <a:pt x="0" y="0"/>
                </a:moveTo>
                <a:lnTo>
                  <a:pt x="5530615" y="0"/>
                </a:lnTo>
                <a:lnTo>
                  <a:pt x="5530615" y="1669542"/>
                </a:lnTo>
                <a:lnTo>
                  <a:pt x="0" y="1669542"/>
                </a:lnTo>
                <a:lnTo>
                  <a:pt x="0" y="0"/>
                </a:lnTo>
                <a:close/>
              </a:path>
            </a:pathLst>
          </a:custGeom>
          <a:blipFill>
            <a:blip r:embed="rId2">
              <a:alphaModFix amt="6999"/>
            </a:blip>
            <a:stretch>
              <a:fillRect l="-110551" t="-597483" r="0" b="0"/>
            </a:stretch>
          </a:blipFill>
        </p:spPr>
      </p:sp>
      <p:sp>
        <p:nvSpPr>
          <p:cNvPr name="Freeform 3" id="3"/>
          <p:cNvSpPr/>
          <p:nvPr/>
        </p:nvSpPr>
        <p:spPr>
          <a:xfrm flipH="false" flipV="false" rot="0">
            <a:off x="-5852636" y="-9738446"/>
            <a:ext cx="10863148" cy="10863148"/>
          </a:xfrm>
          <a:custGeom>
            <a:avLst/>
            <a:gdLst/>
            <a:ahLst/>
            <a:cxnLst/>
            <a:rect r="r" b="b" t="t" l="l"/>
            <a:pathLst>
              <a:path h="10863148" w="10863148">
                <a:moveTo>
                  <a:pt x="0" y="0"/>
                </a:moveTo>
                <a:lnTo>
                  <a:pt x="10863148" y="0"/>
                </a:lnTo>
                <a:lnTo>
                  <a:pt x="10863148" y="10863148"/>
                </a:lnTo>
                <a:lnTo>
                  <a:pt x="0" y="108631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1589" y="66675"/>
            <a:ext cx="749744" cy="943568"/>
          </a:xfrm>
          <a:custGeom>
            <a:avLst/>
            <a:gdLst/>
            <a:ahLst/>
            <a:cxnLst/>
            <a:rect r="r" b="b" t="t" l="l"/>
            <a:pathLst>
              <a:path h="943568" w="749744">
                <a:moveTo>
                  <a:pt x="0" y="0"/>
                </a:moveTo>
                <a:lnTo>
                  <a:pt x="749744" y="0"/>
                </a:lnTo>
                <a:lnTo>
                  <a:pt x="749744" y="943569"/>
                </a:lnTo>
                <a:lnTo>
                  <a:pt x="0" y="943569"/>
                </a:lnTo>
                <a:lnTo>
                  <a:pt x="0" y="0"/>
                </a:lnTo>
                <a:close/>
              </a:path>
            </a:pathLst>
          </a:custGeom>
          <a:blipFill>
            <a:blip r:embed="rId5"/>
            <a:stretch>
              <a:fillRect l="0" t="0" r="0" b="0"/>
            </a:stretch>
          </a:blipFill>
        </p:spPr>
      </p:sp>
      <p:sp>
        <p:nvSpPr>
          <p:cNvPr name="Freeform 5" id="5"/>
          <p:cNvSpPr/>
          <p:nvPr/>
        </p:nvSpPr>
        <p:spPr>
          <a:xfrm flipH="false" flipV="false" rot="0">
            <a:off x="1212607" y="118941"/>
            <a:ext cx="918105" cy="909759"/>
          </a:xfrm>
          <a:custGeom>
            <a:avLst/>
            <a:gdLst/>
            <a:ahLst/>
            <a:cxnLst/>
            <a:rect r="r" b="b" t="t" l="l"/>
            <a:pathLst>
              <a:path h="909759" w="918105">
                <a:moveTo>
                  <a:pt x="0" y="0"/>
                </a:moveTo>
                <a:lnTo>
                  <a:pt x="918105" y="0"/>
                </a:lnTo>
                <a:lnTo>
                  <a:pt x="918105" y="909759"/>
                </a:lnTo>
                <a:lnTo>
                  <a:pt x="0" y="909759"/>
                </a:lnTo>
                <a:lnTo>
                  <a:pt x="0" y="0"/>
                </a:lnTo>
                <a:close/>
              </a:path>
            </a:pathLst>
          </a:custGeom>
          <a:blipFill>
            <a:blip r:embed="rId6"/>
            <a:stretch>
              <a:fillRect l="0" t="0" r="0" b="0"/>
            </a:stretch>
          </a:blipFill>
        </p:spPr>
      </p:sp>
      <p:grpSp>
        <p:nvGrpSpPr>
          <p:cNvPr name="Group 6" id="6"/>
          <p:cNvGrpSpPr/>
          <p:nvPr/>
        </p:nvGrpSpPr>
        <p:grpSpPr>
          <a:xfrm rot="0">
            <a:off x="5821845" y="1593669"/>
            <a:ext cx="881724" cy="88172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F4984"/>
            </a:solidFill>
          </p:spPr>
        </p:sp>
        <p:sp>
          <p:nvSpPr>
            <p:cNvPr name="TextBox 8" id="8"/>
            <p:cNvSpPr txBox="true"/>
            <p:nvPr/>
          </p:nvSpPr>
          <p:spPr>
            <a:xfrm>
              <a:off x="0" y="165100"/>
              <a:ext cx="711200" cy="444500"/>
            </a:xfrm>
            <a:prstGeom prst="rect">
              <a:avLst/>
            </a:prstGeom>
          </p:spPr>
          <p:txBody>
            <a:bodyPr anchor="ctr" rtlCol="false" tIns="50800" lIns="50800" bIns="50800" rIns="50800"/>
            <a:lstStyle/>
            <a:p>
              <a:pPr algn="ctr">
                <a:lnSpc>
                  <a:spcPts val="2100"/>
                </a:lnSpc>
              </a:pPr>
            </a:p>
          </p:txBody>
        </p:sp>
      </p:grpSp>
      <p:sp>
        <p:nvSpPr>
          <p:cNvPr name="TextBox 9" id="9"/>
          <p:cNvSpPr txBox="true"/>
          <p:nvPr/>
        </p:nvSpPr>
        <p:spPr>
          <a:xfrm rot="0">
            <a:off x="718447" y="4455000"/>
            <a:ext cx="4093722" cy="1505277"/>
          </a:xfrm>
          <a:prstGeom prst="rect">
            <a:avLst/>
          </a:prstGeom>
        </p:spPr>
        <p:txBody>
          <a:bodyPr anchor="t" rtlCol="false" tIns="0" lIns="0" bIns="0" rIns="0">
            <a:spAutoFit/>
          </a:bodyPr>
          <a:lstStyle/>
          <a:p>
            <a:pPr algn="l">
              <a:lnSpc>
                <a:spcPts val="6025"/>
              </a:lnSpc>
            </a:pPr>
            <a:r>
              <a:rPr lang="en-US" b="true" sz="4273">
                <a:solidFill>
                  <a:srgbClr val="0F4984"/>
                </a:solidFill>
                <a:latin typeface="Helios Bold"/>
                <a:ea typeface="Helios Bold"/>
                <a:cs typeface="Helios Bold"/>
                <a:sym typeface="Helios Bold"/>
              </a:rPr>
              <a:t>Ruang Lingkup Plagiarisme</a:t>
            </a:r>
          </a:p>
        </p:txBody>
      </p:sp>
      <p:sp>
        <p:nvSpPr>
          <p:cNvPr name="TextBox 10" id="10"/>
          <p:cNvSpPr txBox="true"/>
          <p:nvPr/>
        </p:nvSpPr>
        <p:spPr>
          <a:xfrm rot="0">
            <a:off x="7118329" y="1025090"/>
            <a:ext cx="7334060" cy="1885531"/>
          </a:xfrm>
          <a:prstGeom prst="rect">
            <a:avLst/>
          </a:prstGeom>
        </p:spPr>
        <p:txBody>
          <a:bodyPr anchor="t" rtlCol="false" tIns="0" lIns="0" bIns="0" rIns="0">
            <a:spAutoFit/>
          </a:bodyPr>
          <a:lstStyle/>
          <a:p>
            <a:pPr algn="l">
              <a:lnSpc>
                <a:spcPts val="5023"/>
              </a:lnSpc>
            </a:pPr>
            <a:r>
              <a:rPr lang="en-US" b="true" sz="3098">
                <a:solidFill>
                  <a:srgbClr val="0F4984"/>
                </a:solidFill>
                <a:latin typeface="Helios Bold"/>
                <a:ea typeface="Helios Bold"/>
                <a:cs typeface="Helios Bold"/>
                <a:sym typeface="Helios Bold"/>
              </a:rPr>
              <a:t>Mengutip kata-kata atau kalimat orang lain tanpa menyertakan sumber</a:t>
            </a:r>
          </a:p>
        </p:txBody>
      </p:sp>
      <p:sp>
        <p:nvSpPr>
          <p:cNvPr name="TextBox 11" id="11"/>
          <p:cNvSpPr txBox="true"/>
          <p:nvPr/>
        </p:nvSpPr>
        <p:spPr>
          <a:xfrm rot="0">
            <a:off x="7118329" y="8711765"/>
            <a:ext cx="8812540" cy="542506"/>
          </a:xfrm>
          <a:prstGeom prst="rect">
            <a:avLst/>
          </a:prstGeom>
        </p:spPr>
        <p:txBody>
          <a:bodyPr anchor="t" rtlCol="false" tIns="0" lIns="0" bIns="0" rIns="0">
            <a:spAutoFit/>
          </a:bodyPr>
          <a:lstStyle/>
          <a:p>
            <a:pPr algn="l">
              <a:lnSpc>
                <a:spcPts val="4338"/>
              </a:lnSpc>
            </a:pPr>
            <a:r>
              <a:rPr lang="en-US" b="true" sz="3098">
                <a:solidFill>
                  <a:srgbClr val="0F4984"/>
                </a:solidFill>
                <a:latin typeface="Helios Bold"/>
                <a:ea typeface="Helios Bold"/>
                <a:cs typeface="Helios Bold"/>
                <a:sym typeface="Helios Bold"/>
              </a:rPr>
              <a:t>Melakukan parafrase tanpa menyebut sumber</a:t>
            </a:r>
          </a:p>
        </p:txBody>
      </p:sp>
      <p:sp>
        <p:nvSpPr>
          <p:cNvPr name="TextBox 12" id="12"/>
          <p:cNvSpPr txBox="true"/>
          <p:nvPr/>
        </p:nvSpPr>
        <p:spPr>
          <a:xfrm rot="0">
            <a:off x="7118329" y="7444940"/>
            <a:ext cx="9733674" cy="542506"/>
          </a:xfrm>
          <a:prstGeom prst="rect">
            <a:avLst/>
          </a:prstGeom>
        </p:spPr>
        <p:txBody>
          <a:bodyPr anchor="t" rtlCol="false" tIns="0" lIns="0" bIns="0" rIns="0">
            <a:spAutoFit/>
          </a:bodyPr>
          <a:lstStyle/>
          <a:p>
            <a:pPr algn="l">
              <a:lnSpc>
                <a:spcPts val="4338"/>
              </a:lnSpc>
            </a:pPr>
            <a:r>
              <a:rPr lang="en-US" b="true" sz="3098">
                <a:solidFill>
                  <a:srgbClr val="0F4984"/>
                </a:solidFill>
                <a:latin typeface="Helios Bold"/>
                <a:ea typeface="Helios Bold"/>
                <a:cs typeface="Helios Bold"/>
                <a:sym typeface="Helios Bold"/>
              </a:rPr>
              <a:t>Mengakui tulisan orang lain sebagai tulisan sendiri</a:t>
            </a:r>
          </a:p>
        </p:txBody>
      </p:sp>
      <p:sp>
        <p:nvSpPr>
          <p:cNvPr name="TextBox 13" id="13"/>
          <p:cNvSpPr txBox="true"/>
          <p:nvPr/>
        </p:nvSpPr>
        <p:spPr>
          <a:xfrm rot="0">
            <a:off x="7118329" y="5473265"/>
            <a:ext cx="10065629" cy="1247356"/>
          </a:xfrm>
          <a:prstGeom prst="rect">
            <a:avLst/>
          </a:prstGeom>
        </p:spPr>
        <p:txBody>
          <a:bodyPr anchor="t" rtlCol="false" tIns="0" lIns="0" bIns="0" rIns="0">
            <a:spAutoFit/>
          </a:bodyPr>
          <a:lstStyle/>
          <a:p>
            <a:pPr algn="l">
              <a:lnSpc>
                <a:spcPts val="5023"/>
              </a:lnSpc>
            </a:pPr>
            <a:r>
              <a:rPr lang="en-US" b="true" sz="3098">
                <a:solidFill>
                  <a:srgbClr val="0F4984"/>
                </a:solidFill>
                <a:latin typeface="Helios Bold"/>
                <a:ea typeface="Helios Bold"/>
                <a:cs typeface="Helios Bold"/>
                <a:sym typeface="Helios Bold"/>
              </a:rPr>
              <a:t>Menggunakan fakta (data, informasi) milik orang lain tanpa menyebut identitas sumber</a:t>
            </a:r>
          </a:p>
        </p:txBody>
      </p:sp>
      <p:sp>
        <p:nvSpPr>
          <p:cNvPr name="TextBox 14" id="14"/>
          <p:cNvSpPr txBox="true"/>
          <p:nvPr/>
        </p:nvSpPr>
        <p:spPr>
          <a:xfrm rot="0">
            <a:off x="7118329" y="3568265"/>
            <a:ext cx="10137877" cy="1247356"/>
          </a:xfrm>
          <a:prstGeom prst="rect">
            <a:avLst/>
          </a:prstGeom>
        </p:spPr>
        <p:txBody>
          <a:bodyPr anchor="t" rtlCol="false" tIns="0" lIns="0" bIns="0" rIns="0">
            <a:spAutoFit/>
          </a:bodyPr>
          <a:lstStyle/>
          <a:p>
            <a:pPr algn="l">
              <a:lnSpc>
                <a:spcPts val="5023"/>
              </a:lnSpc>
            </a:pPr>
            <a:r>
              <a:rPr lang="en-US" b="true" sz="3098">
                <a:solidFill>
                  <a:srgbClr val="0F4984"/>
                </a:solidFill>
                <a:latin typeface="Helios Bold"/>
                <a:ea typeface="Helios Bold"/>
                <a:cs typeface="Helios Bold"/>
                <a:sym typeface="Helios Bold"/>
              </a:rPr>
              <a:t>Menggunakan gagasan, pandangan, atau teori orang lain tanpa menyebutkan sumber</a:t>
            </a:r>
          </a:p>
        </p:txBody>
      </p:sp>
      <p:grpSp>
        <p:nvGrpSpPr>
          <p:cNvPr name="Group 15" id="15"/>
          <p:cNvGrpSpPr/>
          <p:nvPr/>
        </p:nvGrpSpPr>
        <p:grpSpPr>
          <a:xfrm rot="0">
            <a:off x="5821845" y="3884431"/>
            <a:ext cx="881724" cy="88172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F4984"/>
            </a:solidFill>
          </p:spPr>
        </p:sp>
        <p:sp>
          <p:nvSpPr>
            <p:cNvPr name="TextBox 17" id="17"/>
            <p:cNvSpPr txBox="true"/>
            <p:nvPr/>
          </p:nvSpPr>
          <p:spPr>
            <a:xfrm>
              <a:off x="0" y="165100"/>
              <a:ext cx="711200" cy="444500"/>
            </a:xfrm>
            <a:prstGeom prst="rect">
              <a:avLst/>
            </a:prstGeom>
          </p:spPr>
          <p:txBody>
            <a:bodyPr anchor="ctr" rtlCol="false" tIns="50800" lIns="50800" bIns="50800" rIns="50800"/>
            <a:lstStyle/>
            <a:p>
              <a:pPr algn="ctr">
                <a:lnSpc>
                  <a:spcPts val="2100"/>
                </a:lnSpc>
              </a:pPr>
            </a:p>
          </p:txBody>
        </p:sp>
      </p:grpSp>
      <p:grpSp>
        <p:nvGrpSpPr>
          <p:cNvPr name="Group 18" id="18"/>
          <p:cNvGrpSpPr/>
          <p:nvPr/>
        </p:nvGrpSpPr>
        <p:grpSpPr>
          <a:xfrm rot="0">
            <a:off x="5821845" y="5682815"/>
            <a:ext cx="881724" cy="881724"/>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F4984"/>
            </a:solidFill>
          </p:spPr>
        </p:sp>
        <p:sp>
          <p:nvSpPr>
            <p:cNvPr name="TextBox 20" id="20"/>
            <p:cNvSpPr txBox="true"/>
            <p:nvPr/>
          </p:nvSpPr>
          <p:spPr>
            <a:xfrm>
              <a:off x="0" y="165100"/>
              <a:ext cx="711200" cy="444500"/>
            </a:xfrm>
            <a:prstGeom prst="rect">
              <a:avLst/>
            </a:prstGeom>
          </p:spPr>
          <p:txBody>
            <a:bodyPr anchor="ctr" rtlCol="false" tIns="50800" lIns="50800" bIns="50800" rIns="50800"/>
            <a:lstStyle/>
            <a:p>
              <a:pPr algn="ctr">
                <a:lnSpc>
                  <a:spcPts val="2100"/>
                </a:lnSpc>
              </a:pPr>
            </a:p>
          </p:txBody>
        </p:sp>
      </p:grpSp>
      <p:grpSp>
        <p:nvGrpSpPr>
          <p:cNvPr name="Group 21" id="21"/>
          <p:cNvGrpSpPr/>
          <p:nvPr/>
        </p:nvGrpSpPr>
        <p:grpSpPr>
          <a:xfrm rot="0">
            <a:off x="5821845" y="7308669"/>
            <a:ext cx="881724" cy="881724"/>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F4984"/>
            </a:solidFill>
          </p:spPr>
        </p:sp>
        <p:sp>
          <p:nvSpPr>
            <p:cNvPr name="TextBox 23" id="23"/>
            <p:cNvSpPr txBox="true"/>
            <p:nvPr/>
          </p:nvSpPr>
          <p:spPr>
            <a:xfrm>
              <a:off x="0" y="165100"/>
              <a:ext cx="711200" cy="444500"/>
            </a:xfrm>
            <a:prstGeom prst="rect">
              <a:avLst/>
            </a:prstGeom>
          </p:spPr>
          <p:txBody>
            <a:bodyPr anchor="ctr" rtlCol="false" tIns="50800" lIns="50800" bIns="50800" rIns="50800"/>
            <a:lstStyle/>
            <a:p>
              <a:pPr algn="ctr">
                <a:lnSpc>
                  <a:spcPts val="2100"/>
                </a:lnSpc>
              </a:pPr>
            </a:p>
          </p:txBody>
        </p:sp>
      </p:grpSp>
      <p:grpSp>
        <p:nvGrpSpPr>
          <p:cNvPr name="Group 24" id="24"/>
          <p:cNvGrpSpPr/>
          <p:nvPr/>
        </p:nvGrpSpPr>
        <p:grpSpPr>
          <a:xfrm rot="0">
            <a:off x="5821845" y="8575494"/>
            <a:ext cx="881724" cy="881724"/>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F4984"/>
            </a:solidFill>
          </p:spPr>
        </p:sp>
        <p:sp>
          <p:nvSpPr>
            <p:cNvPr name="TextBox 26" id="26"/>
            <p:cNvSpPr txBox="true"/>
            <p:nvPr/>
          </p:nvSpPr>
          <p:spPr>
            <a:xfrm>
              <a:off x="0" y="165100"/>
              <a:ext cx="711200" cy="444500"/>
            </a:xfrm>
            <a:prstGeom prst="rect">
              <a:avLst/>
            </a:prstGeom>
          </p:spPr>
          <p:txBody>
            <a:bodyPr anchor="ctr" rtlCol="false" tIns="50800" lIns="50800" bIns="50800" rIns="50800"/>
            <a:lstStyle/>
            <a:p>
              <a:pPr algn="ctr">
                <a:lnSpc>
                  <a:spcPts val="2100"/>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DAG7EaR1a-E</dc:identifier>
  <dcterms:modified xsi:type="dcterms:W3CDTF">2011-08-01T06:04:30Z</dcterms:modified>
  <cp:revision>1</cp:revision>
  <dc:title>2024 KLI Pelatihan Teknik Sitasi &amp; Pencarian Referensi  karya Tulis Ilmiah.pdf</dc:title>
</cp:coreProperties>
</file>