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Montserrat Bold" charset="1" panose="00000800000000000000"/>
      <p:regular r:id="rId27"/>
    </p:embeddedFont>
    <p:embeddedFont>
      <p:font typeface="Montserrat" charset="1" panose="00000500000000000000"/>
      <p:regular r:id="rId28"/>
    </p:embeddedFont>
    <p:embeddedFont>
      <p:font typeface="Poppins" charset="1" panose="00000500000000000000"/>
      <p:regular r:id="rId29"/>
    </p:embeddedFont>
    <p:embeddedFont>
      <p:font typeface="Poppins Bold" charset="1" panose="00000800000000000000"/>
      <p:regular r:id="rId30"/>
    </p:embeddedFont>
    <p:embeddedFont>
      <p:font typeface="League Spartan" charset="1" panose="00000800000000000000"/>
      <p:regular r:id="rId31"/>
    </p:embeddedFont>
    <p:embeddedFont>
      <p:font typeface="Bree Serif" charset="1" panose="02000503040000020004"/>
      <p:regular r:id="rId32"/>
    </p:embeddedFont>
    <p:embeddedFont>
      <p:font typeface="Open Sans Bold" charset="1" panose="020B0806030504020204"/>
      <p:regular r:id="rId33"/>
    </p:embeddedFont>
    <p:embeddedFont>
      <p:font typeface="Open Sans Extra Bold" charset="1" panose="020B0906030804020204"/>
      <p:regular r:id="rId34"/>
    </p:embeddedFont>
    <p:embeddedFont>
      <p:font typeface="Montserrat Classic" charset="1" panose="00000500000000000000"/>
      <p:regular r:id="rId35"/>
    </p:embeddedFont>
    <p:embeddedFont>
      <p:font typeface="Open Sans" charset="1" panose="020B0606030504020204"/>
      <p:regular r:id="rId36"/>
    </p:embeddedFont>
    <p:embeddedFont>
      <p:font typeface="Montserrat Classic Bold" charset="1" panose="00000800000000000000"/>
      <p:regular r:id="rId37"/>
    </p:embeddedFont>
    <p:embeddedFont>
      <p:font typeface="Open Sauce" charset="1" panose="000005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8.png" Type="http://schemas.openxmlformats.org/officeDocument/2006/relationships/image"/><Relationship Id="rId5" Target="../media/image19.jpe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4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97502" y="5590237"/>
            <a:ext cx="14099416" cy="1409941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420234" y="-1717598"/>
            <a:ext cx="3735531" cy="373553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7857" y="-643475"/>
            <a:ext cx="1286950" cy="12869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929195" y="8389571"/>
            <a:ext cx="3735531" cy="3735531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757394" y="7522582"/>
            <a:ext cx="8779632" cy="1733977"/>
          </a:xfrm>
          <a:custGeom>
            <a:avLst/>
            <a:gdLst/>
            <a:ahLst/>
            <a:cxnLst/>
            <a:rect r="r" b="b" t="t" l="l"/>
            <a:pathLst>
              <a:path h="1733977" w="8779632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795590" y="3490105"/>
            <a:ext cx="7030269" cy="4032477"/>
            <a:chOff x="0" y="0"/>
            <a:chExt cx="7981950" cy="45783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8157" t="0" r="-8157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298772" y="1290571"/>
            <a:ext cx="1472068" cy="1852629"/>
          </a:xfrm>
          <a:custGeom>
            <a:avLst/>
            <a:gdLst/>
            <a:ahLst/>
            <a:cxnLst/>
            <a:rect r="r" b="b" t="t" l="l"/>
            <a:pathLst>
              <a:path h="1852629" w="1472068">
                <a:moveTo>
                  <a:pt x="0" y="0"/>
                </a:moveTo>
                <a:lnTo>
                  <a:pt x="1472069" y="0"/>
                </a:lnTo>
                <a:lnTo>
                  <a:pt x="1472069" y="1852630"/>
                </a:lnTo>
                <a:lnTo>
                  <a:pt x="0" y="18526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73120" y="3926052"/>
            <a:ext cx="7222470" cy="359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  <a:spcBef>
                <a:spcPct val="0"/>
              </a:spcBef>
            </a:pPr>
            <a:r>
              <a:rPr lang="en-US" b="true" sz="6857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PENELUSURAN DATABASE ONLINE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981960" y="1919601"/>
            <a:ext cx="5259131" cy="104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2"/>
              </a:lnSpc>
            </a:pPr>
            <a:r>
              <a:rPr lang="en-US" sz="3022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Pustakalaya</a:t>
            </a:r>
          </a:p>
          <a:p>
            <a:pPr algn="l">
              <a:lnSpc>
                <a:spcPts val="4232"/>
              </a:lnSpc>
              <a:spcBef>
                <a:spcPct val="0"/>
              </a:spcBef>
            </a:pPr>
            <a:r>
              <a:rPr lang="en-US" sz="3022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Universitas Sangga Buana</a:t>
            </a:r>
          </a:p>
        </p:txBody>
      </p: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5151738" y="4219396"/>
            <a:ext cx="2107562" cy="4170174"/>
            <a:chOff x="0" y="0"/>
            <a:chExt cx="2620010" cy="51841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3057" t="0" r="-15253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23887" y="-2346523"/>
            <a:ext cx="4693046" cy="46930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36953" y="7880394"/>
            <a:ext cx="3845085" cy="5782285"/>
            <a:chOff x="0" y="0"/>
            <a:chExt cx="660400" cy="993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993118"/>
            </a:xfrm>
            <a:custGeom>
              <a:avLst/>
              <a:gdLst/>
              <a:ahLst/>
              <a:cxnLst/>
              <a:rect r="r" b="b" t="t" l="l"/>
              <a:pathLst>
                <a:path h="9931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790937" y="1872560"/>
            <a:ext cx="7633840" cy="7385740"/>
          </a:xfrm>
          <a:custGeom>
            <a:avLst/>
            <a:gdLst/>
            <a:ahLst/>
            <a:cxnLst/>
            <a:rect r="r" b="b" t="t" l="l"/>
            <a:pathLst>
              <a:path h="7385740" w="7633840">
                <a:moveTo>
                  <a:pt x="0" y="0"/>
                </a:moveTo>
                <a:lnTo>
                  <a:pt x="7633840" y="0"/>
                </a:lnTo>
                <a:lnTo>
                  <a:pt x="7633840" y="7385740"/>
                </a:lnTo>
                <a:lnTo>
                  <a:pt x="0" y="7385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6694736" y="1235477"/>
            <a:ext cx="4898529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7. Download file artikel yang dibutuhkan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32984" y="1083891"/>
            <a:ext cx="9764870" cy="59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571">
                <a:solidFill>
                  <a:srgbClr val="5B98B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PERPUSTAKAAN PUSTAKALAYA USB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32984" y="292054"/>
            <a:ext cx="6445040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b="true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KOLEKSI DIGITAL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363033" y="3918465"/>
            <a:ext cx="2837969" cy="1627825"/>
            <a:chOff x="0" y="0"/>
            <a:chExt cx="7981950" cy="45783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l="0" t="0" r="-23777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909987" y="3869548"/>
            <a:ext cx="1665620" cy="3295716"/>
            <a:chOff x="0" y="0"/>
            <a:chExt cx="2620010" cy="51841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2134" t="0" r="-6822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3965834" y="5546289"/>
            <a:ext cx="1632366" cy="1632366"/>
          </a:xfrm>
          <a:custGeom>
            <a:avLst/>
            <a:gdLst/>
            <a:ahLst/>
            <a:cxnLst/>
            <a:rect r="r" b="b" t="t" l="l"/>
            <a:pathLst>
              <a:path h="1632366" w="1632366">
                <a:moveTo>
                  <a:pt x="0" y="0"/>
                </a:moveTo>
                <a:lnTo>
                  <a:pt x="1632366" y="0"/>
                </a:lnTo>
                <a:lnTo>
                  <a:pt x="1632366" y="1632366"/>
                </a:lnTo>
                <a:lnTo>
                  <a:pt x="0" y="16323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4292550" y="7128305"/>
            <a:ext cx="978935" cy="29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7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ME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829502" y="7514029"/>
            <a:ext cx="4451984" cy="549667"/>
            <a:chOff x="0" y="0"/>
            <a:chExt cx="2242902" cy="27692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242902" cy="276921"/>
            </a:xfrm>
            <a:custGeom>
              <a:avLst/>
              <a:gdLst/>
              <a:ahLst/>
              <a:cxnLst/>
              <a:rect r="r" b="b" t="t" l="l"/>
              <a:pathLst>
                <a:path h="276921" w="2242902">
                  <a:moveTo>
                    <a:pt x="0" y="0"/>
                  </a:moveTo>
                  <a:lnTo>
                    <a:pt x="2242902" y="0"/>
                  </a:lnTo>
                  <a:lnTo>
                    <a:pt x="2242902" y="276921"/>
                  </a:lnTo>
                  <a:lnTo>
                    <a:pt x="0" y="276921"/>
                  </a:lnTo>
                  <a:close/>
                </a:path>
              </a:pathLst>
            </a:custGeom>
            <a:solidFill>
              <a:srgbClr val="145DA0"/>
            </a:solidFill>
            <a:ln w="66675" cap="sq">
              <a:solidFill>
                <a:srgbClr val="009245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242902" cy="286446"/>
            </a:xfrm>
            <a:prstGeom prst="rect">
              <a:avLst/>
            </a:prstGeom>
          </p:spPr>
          <p:txBody>
            <a:bodyPr anchor="ctr" rtlCol="false" tIns="14801" lIns="14801" bIns="14801" rIns="14801"/>
            <a:lstStyle/>
            <a:p>
              <a:pPr algn="ctr">
                <a:lnSpc>
                  <a:spcPts val="230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428866" y="8128657"/>
            <a:ext cx="3271929" cy="743475"/>
            <a:chOff x="0" y="0"/>
            <a:chExt cx="1648392" cy="37456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648392" cy="374561"/>
            </a:xfrm>
            <a:custGeom>
              <a:avLst/>
              <a:gdLst/>
              <a:ahLst/>
              <a:cxnLst/>
              <a:rect r="r" b="b" t="t" l="l"/>
              <a:pathLst>
                <a:path h="374561" w="1648392">
                  <a:moveTo>
                    <a:pt x="0" y="0"/>
                  </a:moveTo>
                  <a:lnTo>
                    <a:pt x="1648392" y="0"/>
                  </a:lnTo>
                  <a:lnTo>
                    <a:pt x="1648392" y="374561"/>
                  </a:lnTo>
                  <a:lnTo>
                    <a:pt x="0" y="374561"/>
                  </a:lnTo>
                  <a:close/>
                </a:path>
              </a:pathLst>
            </a:custGeom>
            <a:solidFill>
              <a:srgbClr val="145DA0"/>
            </a:solidFill>
            <a:ln w="66675" cap="sq">
              <a:solidFill>
                <a:srgbClr val="5B98BA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1648392" cy="384086"/>
            </a:xfrm>
            <a:prstGeom prst="rect">
              <a:avLst/>
            </a:prstGeom>
          </p:spPr>
          <p:txBody>
            <a:bodyPr anchor="ctr" rtlCol="false" tIns="14801" lIns="14801" bIns="14801" rIns="14801"/>
            <a:lstStyle/>
            <a:p>
              <a:pPr algn="ctr">
                <a:lnSpc>
                  <a:spcPts val="230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242385" y="8175552"/>
            <a:ext cx="3590600" cy="597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73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AYO SEGERA INSTAL DAN DAFTAR SEKARANG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03107" y="8949110"/>
            <a:ext cx="5069154" cy="13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8"/>
              </a:lnSpc>
            </a:pPr>
            <a:r>
              <a:rPr lang="en-US" sz="151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Sangga Buana e-library adalah perpustakaan digital  yang  akan membuat membaca kalian menjadi lebih praktis. Kalian dapat mengakses berbagai buku dengan subyek menarik dari handphone, tablet, laptop atau komputer.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57551" y="7636193"/>
            <a:ext cx="3995886" cy="24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4"/>
              </a:lnSpc>
            </a:pPr>
            <a:r>
              <a:rPr lang="en-US" sz="14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kubuku.id/download/sangga-buana-e-library/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2973820" y="3047894"/>
            <a:ext cx="2208848" cy="526887"/>
            <a:chOff x="0" y="0"/>
            <a:chExt cx="14322012" cy="34163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4322013" cy="3416300"/>
            </a:xfrm>
            <a:custGeom>
              <a:avLst/>
              <a:gdLst/>
              <a:ahLst/>
              <a:cxnLst/>
              <a:rect r="r" b="b" t="t" l="l"/>
              <a:pathLst>
                <a:path h="3416300" w="14322013">
                  <a:moveTo>
                    <a:pt x="8475838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14322013" y="3416300"/>
                  </a:lnTo>
                  <a:lnTo>
                    <a:pt x="14322013" y="0"/>
                  </a:lnTo>
                  <a:lnTo>
                    <a:pt x="8475837" y="0"/>
                  </a:lnTo>
                  <a:close/>
                  <a:moveTo>
                    <a:pt x="14296613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14296613" y="25400"/>
                  </a:lnTo>
                  <a:lnTo>
                    <a:pt x="14296613" y="3390900"/>
                  </a:lnTo>
                  <a:close/>
                  <a:moveTo>
                    <a:pt x="8475838" y="177800"/>
                  </a:moveTo>
                  <a:lnTo>
                    <a:pt x="14144213" y="177800"/>
                  </a:lnTo>
                  <a:lnTo>
                    <a:pt x="14144213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8475838" y="177800"/>
                  </a:ln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2955083" y="3037457"/>
            <a:ext cx="2344499" cy="461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266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E-LIBRARY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273722" y="2476069"/>
            <a:ext cx="3527925" cy="57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SANGGA BUANA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286477" y="2263566"/>
            <a:ext cx="3502414" cy="35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057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PERPUSTAKAAN DIGITAL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447973" y="3864179"/>
            <a:ext cx="5600683" cy="3212484"/>
            <a:chOff x="0" y="0"/>
            <a:chExt cx="7981950" cy="457835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00325D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FFFDFA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0" t="0" r="-38382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0824282" y="3025124"/>
            <a:ext cx="4889076" cy="603633"/>
            <a:chOff x="0" y="0"/>
            <a:chExt cx="2242902" cy="27692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242902" cy="276921"/>
            </a:xfrm>
            <a:custGeom>
              <a:avLst/>
              <a:gdLst/>
              <a:ahLst/>
              <a:cxnLst/>
              <a:rect r="r" b="b" t="t" l="l"/>
              <a:pathLst>
                <a:path h="276921" w="2242902">
                  <a:moveTo>
                    <a:pt x="0" y="0"/>
                  </a:moveTo>
                  <a:lnTo>
                    <a:pt x="2242902" y="0"/>
                  </a:lnTo>
                  <a:lnTo>
                    <a:pt x="2242902" y="276921"/>
                  </a:lnTo>
                  <a:lnTo>
                    <a:pt x="0" y="276921"/>
                  </a:lnTo>
                  <a:close/>
                </a:path>
              </a:pathLst>
            </a:custGeom>
            <a:solidFill>
              <a:srgbClr val="145DA0"/>
            </a:solidFill>
            <a:ln w="76200" cap="sq">
              <a:solidFill>
                <a:srgbClr val="5B98BA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2242902" cy="295971"/>
            </a:xfrm>
            <a:prstGeom prst="rect">
              <a:avLst/>
            </a:prstGeom>
          </p:spPr>
          <p:txBody>
            <a:bodyPr anchor="ctr" rtlCol="false" tIns="16336" lIns="16336" bIns="16336" rIns="16336"/>
            <a:lstStyle/>
            <a:p>
              <a:pPr algn="ctr">
                <a:lnSpc>
                  <a:spcPts val="253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0399270" y="7532794"/>
            <a:ext cx="5739101" cy="1910219"/>
            <a:chOff x="0" y="0"/>
            <a:chExt cx="2632858" cy="876328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632858" cy="876328"/>
            </a:xfrm>
            <a:custGeom>
              <a:avLst/>
              <a:gdLst/>
              <a:ahLst/>
              <a:cxnLst/>
              <a:rect r="r" b="b" t="t" l="l"/>
              <a:pathLst>
                <a:path h="876328" w="2632858">
                  <a:moveTo>
                    <a:pt x="0" y="0"/>
                  </a:moveTo>
                  <a:lnTo>
                    <a:pt x="2632858" y="0"/>
                  </a:lnTo>
                  <a:lnTo>
                    <a:pt x="2632858" y="876328"/>
                  </a:lnTo>
                  <a:lnTo>
                    <a:pt x="0" y="876328"/>
                  </a:lnTo>
                  <a:close/>
                </a:path>
              </a:pathLst>
            </a:custGeom>
            <a:solidFill>
              <a:srgbClr val="145DA0"/>
            </a:solidFill>
            <a:ln w="76200" cap="sq">
              <a:solidFill>
                <a:srgbClr val="5B98BA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2632858" cy="895378"/>
            </a:xfrm>
            <a:prstGeom prst="rect">
              <a:avLst/>
            </a:prstGeom>
          </p:spPr>
          <p:txBody>
            <a:bodyPr anchor="ctr" rtlCol="false" tIns="16336" lIns="16336" bIns="16336" rIns="16336"/>
            <a:lstStyle/>
            <a:p>
              <a:pPr algn="ctr">
                <a:lnSpc>
                  <a:spcPts val="2539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0464894" y="7840471"/>
            <a:ext cx="5566840" cy="1171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6"/>
              </a:lnSpc>
            </a:pPr>
            <a:r>
              <a:rPr lang="en-US" sz="166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Untuk membaca koleksi buku digital ini caranya mudah hanya perlu daftar menggunakan email dan kalian bisa langsung membaca buku digital yang tersedia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602885" y="3182734"/>
            <a:ext cx="3290858" cy="292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9"/>
              </a:lnSpc>
            </a:pPr>
            <a:r>
              <a:rPr lang="en-US" sz="17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pustakalaya.perpustakaan.co.id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331674" y="2335322"/>
            <a:ext cx="3874293" cy="630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sz="3645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BERBASIS WEB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1345681" y="2030091"/>
            <a:ext cx="3846278" cy="381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3"/>
              </a:lnSpc>
            </a:pPr>
            <a:r>
              <a:rPr lang="en-US" sz="2259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PERPUSTAKAAN DIGITAL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5D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7916" y="1975621"/>
            <a:ext cx="10245445" cy="1804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5"/>
              </a:lnSpc>
            </a:pPr>
            <a:r>
              <a:rPr lang="en-US" sz="6858" spc="1028">
                <a:solidFill>
                  <a:srgbClr val="FAF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SANGGA BUANA</a:t>
            </a:r>
          </a:p>
          <a:p>
            <a:pPr algn="l">
              <a:lnSpc>
                <a:spcPts val="6995"/>
              </a:lnSpc>
            </a:pPr>
            <a:r>
              <a:rPr lang="en-US" sz="6858" spc="1028">
                <a:solidFill>
                  <a:srgbClr val="FAF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E-LIBRARY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7916" y="270669"/>
            <a:ext cx="9063522" cy="144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4"/>
              </a:lnSpc>
            </a:pPr>
            <a:r>
              <a:rPr lang="en-US" b="true" sz="5499" spc="1248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CARA PENDAFTARAN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001758" y="3780220"/>
            <a:ext cx="9196342" cy="5274911"/>
            <a:chOff x="0" y="0"/>
            <a:chExt cx="7981950" cy="4578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FFFDFA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DE303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4885" t="0" r="-4886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689040" y="9220200"/>
            <a:ext cx="5821777" cy="357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6"/>
              </a:lnSpc>
            </a:pPr>
            <a:r>
              <a:rPr lang="en-US" sz="21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kubuku.id/download/sangga-buana-e-library/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32984" y="1083891"/>
            <a:ext cx="9764870" cy="59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571">
                <a:solidFill>
                  <a:srgbClr val="548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SANGGA BUANA E-LIBRARY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061603" y="200299"/>
            <a:ext cx="4164793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b="true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REGISTRASI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68032" y="91725"/>
            <a:ext cx="1632366" cy="1632366"/>
          </a:xfrm>
          <a:custGeom>
            <a:avLst/>
            <a:gdLst/>
            <a:ahLst/>
            <a:cxnLst/>
            <a:rect r="r" b="b" t="t" l="l"/>
            <a:pathLst>
              <a:path h="1632366" w="1632366">
                <a:moveTo>
                  <a:pt x="0" y="0"/>
                </a:moveTo>
                <a:lnTo>
                  <a:pt x="1632365" y="0"/>
                </a:lnTo>
                <a:lnTo>
                  <a:pt x="1632365" y="1632366"/>
                </a:lnTo>
                <a:lnTo>
                  <a:pt x="0" y="163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094747" y="1673740"/>
            <a:ext cx="978935" cy="29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7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3107" y="8949110"/>
            <a:ext cx="5069154" cy="13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8"/>
              </a:lnSpc>
            </a:pPr>
            <a:r>
              <a:rPr lang="en-US" sz="151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Sangga Buana e-library adalah perpustakaan digital  yang  akan membuat membaca kalian menjadi lebih praktis. Kalian dapat mengakses berbagai buku dengan subyek menarik dari handphone, tablet, laptop atau komputer.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835064" y="2626353"/>
            <a:ext cx="7162714" cy="6631947"/>
            <a:chOff x="0" y="0"/>
            <a:chExt cx="2091091" cy="19361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91091" cy="1936138"/>
            </a:xfrm>
            <a:custGeom>
              <a:avLst/>
              <a:gdLst/>
              <a:ahLst/>
              <a:cxnLst/>
              <a:rect r="r" b="b" t="t" l="l"/>
              <a:pathLst>
                <a:path h="1936138" w="2091091">
                  <a:moveTo>
                    <a:pt x="22698" y="0"/>
                  </a:moveTo>
                  <a:lnTo>
                    <a:pt x="2068393" y="0"/>
                  </a:lnTo>
                  <a:cubicBezTo>
                    <a:pt x="2080928" y="0"/>
                    <a:pt x="2091091" y="10162"/>
                    <a:pt x="2091091" y="22698"/>
                  </a:cubicBezTo>
                  <a:lnTo>
                    <a:pt x="2091091" y="1913440"/>
                  </a:lnTo>
                  <a:cubicBezTo>
                    <a:pt x="2091091" y="1925976"/>
                    <a:pt x="2080928" y="1936138"/>
                    <a:pt x="2068393" y="1936138"/>
                  </a:cubicBezTo>
                  <a:lnTo>
                    <a:pt x="22698" y="1936138"/>
                  </a:lnTo>
                  <a:cubicBezTo>
                    <a:pt x="10162" y="1936138"/>
                    <a:pt x="0" y="1925976"/>
                    <a:pt x="0" y="1913440"/>
                  </a:cubicBezTo>
                  <a:lnTo>
                    <a:pt x="0" y="22698"/>
                  </a:lnTo>
                  <a:cubicBezTo>
                    <a:pt x="0" y="10162"/>
                    <a:pt x="10162" y="0"/>
                    <a:pt x="22698" y="0"/>
                  </a:cubicBezTo>
                  <a:close/>
                </a:path>
              </a:pathLst>
            </a:custGeom>
            <a:solidFill>
              <a:srgbClr val="145DA0"/>
            </a:solidFill>
            <a:ln w="66675" cap="rnd">
              <a:solidFill>
                <a:srgbClr val="5B98BA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2091091" cy="19361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835064" y="3119583"/>
            <a:ext cx="7103477" cy="5373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Intal Aplikasi</a:t>
            </a: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 playstore/appstore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Buka Aplikasi </a:t>
            </a: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yang sudah di instal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Lakukan pendaftaran</a:t>
            </a: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pilih daftar sekarang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Isi form</a:t>
            </a: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pendaftaran menggunakan </a:t>
            </a: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NPM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Sertakan kartu identitas (</a:t>
            </a: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Kartu Tanda Mahasiswa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Klik </a:t>
            </a: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daftar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Tunggu beberapa saat</a:t>
            </a: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data segera di proses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799634" y="2236240"/>
            <a:ext cx="4301715" cy="74346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32984" y="1083891"/>
            <a:ext cx="9764870" cy="59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571">
                <a:solidFill>
                  <a:srgbClr val="548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SANGGA BUANA E-LIBRARY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061603" y="200299"/>
            <a:ext cx="4164793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b="true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REGISTRASI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68032" y="91725"/>
            <a:ext cx="1632366" cy="1632366"/>
          </a:xfrm>
          <a:custGeom>
            <a:avLst/>
            <a:gdLst/>
            <a:ahLst/>
            <a:cxnLst/>
            <a:rect r="r" b="b" t="t" l="l"/>
            <a:pathLst>
              <a:path h="1632366" w="1632366">
                <a:moveTo>
                  <a:pt x="0" y="0"/>
                </a:moveTo>
                <a:lnTo>
                  <a:pt x="1632365" y="0"/>
                </a:lnTo>
                <a:lnTo>
                  <a:pt x="1632365" y="1632366"/>
                </a:lnTo>
                <a:lnTo>
                  <a:pt x="0" y="163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094747" y="1673740"/>
            <a:ext cx="978935" cy="29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7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3107" y="8949110"/>
            <a:ext cx="5069154" cy="13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8"/>
              </a:lnSpc>
            </a:pPr>
            <a:r>
              <a:rPr lang="en-US" sz="151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Sangga Buana e-library adalah perpustakaan digital  yang  akan membuat membaca kalian menjadi lebih praktis. Kalian dapat mengakses berbagai buku dengan subyek menarik dari handphone, tablet, laptop atau komputer.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666674" y="4095753"/>
            <a:ext cx="7162714" cy="3097756"/>
            <a:chOff x="0" y="0"/>
            <a:chExt cx="2091091" cy="9043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91091" cy="904362"/>
            </a:xfrm>
            <a:custGeom>
              <a:avLst/>
              <a:gdLst/>
              <a:ahLst/>
              <a:cxnLst/>
              <a:rect r="r" b="b" t="t" l="l"/>
              <a:pathLst>
                <a:path h="904362" w="2091091">
                  <a:moveTo>
                    <a:pt x="22698" y="0"/>
                  </a:moveTo>
                  <a:lnTo>
                    <a:pt x="2068393" y="0"/>
                  </a:lnTo>
                  <a:cubicBezTo>
                    <a:pt x="2080928" y="0"/>
                    <a:pt x="2091091" y="10162"/>
                    <a:pt x="2091091" y="22698"/>
                  </a:cubicBezTo>
                  <a:lnTo>
                    <a:pt x="2091091" y="881664"/>
                  </a:lnTo>
                  <a:cubicBezTo>
                    <a:pt x="2091091" y="894200"/>
                    <a:pt x="2080928" y="904362"/>
                    <a:pt x="2068393" y="904362"/>
                  </a:cubicBezTo>
                  <a:lnTo>
                    <a:pt x="22698" y="904362"/>
                  </a:lnTo>
                  <a:cubicBezTo>
                    <a:pt x="10162" y="904362"/>
                    <a:pt x="0" y="894200"/>
                    <a:pt x="0" y="881664"/>
                  </a:cubicBezTo>
                  <a:lnTo>
                    <a:pt x="0" y="22698"/>
                  </a:lnTo>
                  <a:cubicBezTo>
                    <a:pt x="0" y="10162"/>
                    <a:pt x="10162" y="0"/>
                    <a:pt x="22698" y="0"/>
                  </a:cubicBezTo>
                  <a:close/>
                </a:path>
              </a:pathLst>
            </a:custGeom>
            <a:solidFill>
              <a:srgbClr val="145DA0"/>
            </a:solidFill>
            <a:ln w="66675" cap="rnd">
              <a:solidFill>
                <a:srgbClr val="5B98BA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2091091" cy="90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666674" y="4359545"/>
            <a:ext cx="7103477" cy="2435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Sertakan kartu identitas (Kartu Tanda Mahasiswa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Klik daftar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5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Tunggu beberapa saat data segera di proses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984462" y="1601324"/>
            <a:ext cx="4221371" cy="7295755"/>
          </a:xfrm>
          <a:prstGeom prst="rect">
            <a:avLst/>
          </a:prstGeom>
        </p:spPr>
      </p:pic>
      <p:sp>
        <p:nvSpPr>
          <p:cNvPr name="Freeform 14" id="14"/>
          <p:cNvSpPr/>
          <p:nvPr/>
        </p:nvSpPr>
        <p:spPr>
          <a:xfrm flipH="false" flipV="false" rot="0">
            <a:off x="11760815" y="5006009"/>
            <a:ext cx="1257984" cy="1394942"/>
          </a:xfrm>
          <a:custGeom>
            <a:avLst/>
            <a:gdLst/>
            <a:ahLst/>
            <a:cxnLst/>
            <a:rect r="r" b="b" t="t" l="l"/>
            <a:pathLst>
              <a:path h="1394942" w="1257984">
                <a:moveTo>
                  <a:pt x="0" y="0"/>
                </a:moveTo>
                <a:lnTo>
                  <a:pt x="1257984" y="0"/>
                </a:lnTo>
                <a:lnTo>
                  <a:pt x="1257984" y="1394942"/>
                </a:lnTo>
                <a:lnTo>
                  <a:pt x="0" y="1394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1284659">
            <a:off x="10517256" y="6145006"/>
            <a:ext cx="2175173" cy="533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b="true" sz="1553">
                <a:solidFill>
                  <a:srgbClr val="145D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Gunakan Foto Kartu </a:t>
            </a:r>
          </a:p>
          <a:p>
            <a:pPr algn="ctr">
              <a:lnSpc>
                <a:spcPts val="2175"/>
              </a:lnSpc>
            </a:pPr>
            <a:r>
              <a:rPr lang="en-US" b="true" sz="1553">
                <a:solidFill>
                  <a:srgbClr val="145D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Tanda Mahasiswa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31149" y="971550"/>
            <a:ext cx="6825701" cy="59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571">
                <a:solidFill>
                  <a:srgbClr val="548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SANGGA BUANA E-LIBRARY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31160" y="191848"/>
            <a:ext cx="6225679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VERIFIKASI EMAIL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322124" y="204065"/>
            <a:ext cx="1632366" cy="1632366"/>
          </a:xfrm>
          <a:custGeom>
            <a:avLst/>
            <a:gdLst/>
            <a:ahLst/>
            <a:cxnLst/>
            <a:rect r="r" b="b" t="t" l="l"/>
            <a:pathLst>
              <a:path h="1632366" w="1632366">
                <a:moveTo>
                  <a:pt x="0" y="0"/>
                </a:moveTo>
                <a:lnTo>
                  <a:pt x="1632365" y="0"/>
                </a:lnTo>
                <a:lnTo>
                  <a:pt x="1632365" y="1632366"/>
                </a:lnTo>
                <a:lnTo>
                  <a:pt x="0" y="163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48839" y="1786081"/>
            <a:ext cx="978935" cy="29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7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3107" y="8949110"/>
            <a:ext cx="5069154" cy="13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8"/>
              </a:lnSpc>
            </a:pPr>
            <a:r>
              <a:rPr lang="en-US" sz="151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Sangga Buana e-library adalah perpustakaan digital  yang  akan membuat membaca kalian menjadi lebih praktis. Kalian dapat mengakses berbagai buku dengan subyek menarik dari handphone, tablet, laptop atau komputer.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03107" y="3963412"/>
            <a:ext cx="7162714" cy="3659141"/>
            <a:chOff x="0" y="0"/>
            <a:chExt cx="2091091" cy="10682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91091" cy="1068254"/>
            </a:xfrm>
            <a:custGeom>
              <a:avLst/>
              <a:gdLst/>
              <a:ahLst/>
              <a:cxnLst/>
              <a:rect r="r" b="b" t="t" l="l"/>
              <a:pathLst>
                <a:path h="1068254" w="2091091">
                  <a:moveTo>
                    <a:pt x="22698" y="0"/>
                  </a:moveTo>
                  <a:lnTo>
                    <a:pt x="2068393" y="0"/>
                  </a:lnTo>
                  <a:cubicBezTo>
                    <a:pt x="2080928" y="0"/>
                    <a:pt x="2091091" y="10162"/>
                    <a:pt x="2091091" y="22698"/>
                  </a:cubicBezTo>
                  <a:lnTo>
                    <a:pt x="2091091" y="1045556"/>
                  </a:lnTo>
                  <a:cubicBezTo>
                    <a:pt x="2091091" y="1058092"/>
                    <a:pt x="2080928" y="1068254"/>
                    <a:pt x="2068393" y="1068254"/>
                  </a:cubicBezTo>
                  <a:lnTo>
                    <a:pt x="22698" y="1068254"/>
                  </a:lnTo>
                  <a:cubicBezTo>
                    <a:pt x="10162" y="1068254"/>
                    <a:pt x="0" y="1058092"/>
                    <a:pt x="0" y="1045556"/>
                  </a:cubicBezTo>
                  <a:lnTo>
                    <a:pt x="0" y="22698"/>
                  </a:lnTo>
                  <a:cubicBezTo>
                    <a:pt x="0" y="10162"/>
                    <a:pt x="10162" y="0"/>
                    <a:pt x="22698" y="0"/>
                  </a:cubicBezTo>
                  <a:close/>
                </a:path>
              </a:pathLst>
            </a:custGeom>
            <a:solidFill>
              <a:srgbClr val="145DA0"/>
            </a:solidFill>
            <a:ln w="66675" cap="rnd">
              <a:solidFill>
                <a:srgbClr val="548AAD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2091091" cy="1068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503107" y="4227204"/>
            <a:ext cx="7103477" cy="2924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Cek email anda untuk verifikasi akun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Tunggu sampai akun anda di aktivasi oleh admin</a:t>
            </a:r>
          </a:p>
          <a:p>
            <a:pPr algn="l" marL="603809" indent="-301905" lvl="1">
              <a:lnSpc>
                <a:spcPts val="3915"/>
              </a:lnSpc>
              <a:buFont typeface="Arial"/>
              <a:buChar char="•"/>
            </a:pPr>
            <a:r>
              <a:rPr lang="en-US" b="true" sz="27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Lakukan login setelah akun anda di aktivasi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92112" y="2153936"/>
            <a:ext cx="3977408" cy="6874116"/>
          </a:xfrm>
          <a:prstGeom prst="rect">
            <a:avLst/>
          </a:prstGeom>
        </p:spPr>
      </p:pic>
      <p:sp>
        <p:nvSpPr>
          <p:cNvPr name="Freeform 14" id="14"/>
          <p:cNvSpPr/>
          <p:nvPr/>
        </p:nvSpPr>
        <p:spPr>
          <a:xfrm flipH="false" flipV="false" rot="0">
            <a:off x="9622737" y="6467765"/>
            <a:ext cx="1323565" cy="1467662"/>
          </a:xfrm>
          <a:custGeom>
            <a:avLst/>
            <a:gdLst/>
            <a:ahLst/>
            <a:cxnLst/>
            <a:rect r="r" b="b" t="t" l="l"/>
            <a:pathLst>
              <a:path h="1467662" w="1323565">
                <a:moveTo>
                  <a:pt x="0" y="0"/>
                </a:moveTo>
                <a:lnTo>
                  <a:pt x="1323565" y="0"/>
                </a:lnTo>
                <a:lnTo>
                  <a:pt x="1323565" y="1467663"/>
                </a:lnTo>
                <a:lnTo>
                  <a:pt x="0" y="14676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1015939">
            <a:off x="8943629" y="7726503"/>
            <a:ext cx="1692155" cy="37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148" b="true">
                <a:solidFill>
                  <a:srgbClr val="FF1F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klik aktivasi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858731">
            <a:off x="13736983" y="6551822"/>
            <a:ext cx="2043956" cy="2266484"/>
          </a:xfrm>
          <a:custGeom>
            <a:avLst/>
            <a:gdLst/>
            <a:ahLst/>
            <a:cxnLst/>
            <a:rect r="r" b="b" t="t" l="l"/>
            <a:pathLst>
              <a:path h="2266484" w="2043956">
                <a:moveTo>
                  <a:pt x="0" y="0"/>
                </a:moveTo>
                <a:lnTo>
                  <a:pt x="2043957" y="0"/>
                </a:lnTo>
                <a:lnTo>
                  <a:pt x="2043957" y="2266484"/>
                </a:lnTo>
                <a:lnTo>
                  <a:pt x="0" y="2266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1015939">
            <a:off x="13304768" y="8647999"/>
            <a:ext cx="1692155" cy="37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2148" b="true">
                <a:solidFill>
                  <a:srgbClr val="FF1F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BERHASIL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91449" y="2153936"/>
            <a:ext cx="3977408" cy="68741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22124" y="7754894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2059222" y="-798391"/>
            <a:ext cx="4118443" cy="3654183"/>
          </a:xfrm>
          <a:custGeom>
            <a:avLst/>
            <a:gdLst/>
            <a:ahLst/>
            <a:cxnLst/>
            <a:rect r="r" b="b" t="t" l="l"/>
            <a:pathLst>
              <a:path h="3654183" w="411844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07690" y="1137885"/>
            <a:ext cx="6672620" cy="59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571">
                <a:solidFill>
                  <a:srgbClr val="548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SANGGA BUANA E-LIBRARY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90786" y="366634"/>
            <a:ext cx="5706428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b="true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HALAMAN AWAL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860282" y="91725"/>
            <a:ext cx="1632366" cy="1632366"/>
          </a:xfrm>
          <a:custGeom>
            <a:avLst/>
            <a:gdLst/>
            <a:ahLst/>
            <a:cxnLst/>
            <a:rect r="r" b="b" t="t" l="l"/>
            <a:pathLst>
              <a:path h="1632366" w="1632366">
                <a:moveTo>
                  <a:pt x="0" y="0"/>
                </a:moveTo>
                <a:lnTo>
                  <a:pt x="1632366" y="0"/>
                </a:lnTo>
                <a:lnTo>
                  <a:pt x="1632366" y="1632366"/>
                </a:lnTo>
                <a:lnTo>
                  <a:pt x="0" y="163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186997" y="1673740"/>
            <a:ext cx="978935" cy="29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7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3107" y="8949110"/>
            <a:ext cx="5069154" cy="133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8"/>
              </a:lnSpc>
            </a:pPr>
            <a:r>
              <a:rPr lang="en-US" sz="151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Sangga Buana e-library adalah perpustakaan digital  yang  akan membuat membaca kalian menjadi lebih praktis. Kalian dapat mengakses berbagai buku dengan subyek menarik dari handphone, tablet, laptop atau komputer.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885060" y="2121528"/>
            <a:ext cx="12517880" cy="7136772"/>
          </a:xfrm>
          <a:custGeom>
            <a:avLst/>
            <a:gdLst/>
            <a:ahLst/>
            <a:cxnLst/>
            <a:rect r="r" b="b" t="t" l="l"/>
            <a:pathLst>
              <a:path h="7136772" w="12517880">
                <a:moveTo>
                  <a:pt x="0" y="0"/>
                </a:moveTo>
                <a:lnTo>
                  <a:pt x="12517880" y="0"/>
                </a:lnTo>
                <a:lnTo>
                  <a:pt x="12517880" y="7136772"/>
                </a:lnTo>
                <a:lnTo>
                  <a:pt x="0" y="713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28575" cap="sq">
            <a:solidFill>
              <a:srgbClr val="1C5739"/>
            </a:solidFill>
            <a:prstDash val="solid"/>
            <a:miter/>
          </a:ln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5D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02205" y="7006884"/>
            <a:ext cx="11083591" cy="1917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76"/>
              </a:lnSpc>
            </a:pPr>
            <a:r>
              <a:rPr lang="en-US" sz="10707" spc="10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REPOSITORY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7257404"/>
          </a:xfrm>
          <a:custGeom>
            <a:avLst/>
            <a:gdLst/>
            <a:ahLst/>
            <a:cxnLst/>
            <a:rect r="r" b="b" t="t" l="l"/>
            <a:pathLst>
              <a:path h="7257404" w="18288000">
                <a:moveTo>
                  <a:pt x="0" y="0"/>
                </a:moveTo>
                <a:lnTo>
                  <a:pt x="18288000" y="0"/>
                </a:lnTo>
                <a:lnTo>
                  <a:pt x="18288000" y="7257404"/>
                </a:lnTo>
                <a:lnTo>
                  <a:pt x="0" y="725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l="-211" t="0" r="-21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95836" y="8867139"/>
            <a:ext cx="8296328" cy="520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55" spc="299">
                <a:solidFill>
                  <a:srgbClr val="F5FFF5"/>
                </a:solidFill>
                <a:latin typeface="Open Sauce"/>
                <a:ea typeface="Open Sauce"/>
                <a:cs typeface="Open Sauce"/>
                <a:sym typeface="Open Sauce"/>
              </a:rPr>
              <a:t>USB YPKP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087876" y="9509633"/>
            <a:ext cx="4112248" cy="445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5"/>
              </a:lnSpc>
            </a:pPr>
            <a:r>
              <a:rPr lang="en-US" sz="248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repository.usbypkp.ac.id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1366" cy="106603"/>
            </a:xfrm>
            <a:custGeom>
              <a:avLst/>
              <a:gdLst/>
              <a:ahLst/>
              <a:cxnLst/>
              <a:rect r="r" b="b" t="t" l="l"/>
              <a:pathLst>
                <a:path h="106603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0"/>
            <a:ext cx="9551719" cy="5372843"/>
            <a:chOff x="0" y="0"/>
            <a:chExt cx="6089457" cy="34253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l="-21578" t="-45549" r="0" b="-23869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747322">
            <a:off x="3921959" y="858810"/>
            <a:ext cx="8282376" cy="111180"/>
            <a:chOff x="0" y="0"/>
            <a:chExt cx="2181367" cy="292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1366" cy="29282"/>
            </a:xfrm>
            <a:custGeom>
              <a:avLst/>
              <a:gdLst/>
              <a:ahLst/>
              <a:cxnLst/>
              <a:rect r="r" b="b" t="t" l="l"/>
              <a:pathLst>
                <a:path h="29282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699339" y="7547389"/>
            <a:ext cx="1131666" cy="1205642"/>
          </a:xfrm>
          <a:custGeom>
            <a:avLst/>
            <a:gdLst/>
            <a:ahLst/>
            <a:cxnLst/>
            <a:rect r="r" b="b" t="t" l="l"/>
            <a:pathLst>
              <a:path h="1205642" w="1131666">
                <a:moveTo>
                  <a:pt x="0" y="0"/>
                </a:moveTo>
                <a:lnTo>
                  <a:pt x="1131666" y="0"/>
                </a:lnTo>
                <a:lnTo>
                  <a:pt x="1131666" y="1205641"/>
                </a:lnTo>
                <a:lnTo>
                  <a:pt x="0" y="1205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0849" y="5621987"/>
            <a:ext cx="7134283" cy="3850802"/>
          </a:xfrm>
          <a:custGeom>
            <a:avLst/>
            <a:gdLst/>
            <a:ahLst/>
            <a:cxnLst/>
            <a:rect r="r" b="b" t="t" l="l"/>
            <a:pathLst>
              <a:path h="3850802" w="7134283">
                <a:moveTo>
                  <a:pt x="0" y="0"/>
                </a:moveTo>
                <a:lnTo>
                  <a:pt x="7134282" y="0"/>
                </a:lnTo>
                <a:lnTo>
                  <a:pt x="7134282" y="3850803"/>
                </a:lnTo>
                <a:lnTo>
                  <a:pt x="0" y="38508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441" t="0" r="-21886" b="0"/>
            </a:stretch>
          </a:blipFill>
          <a:ln w="57150" cap="sq">
            <a:solidFill>
              <a:srgbClr val="145DA0"/>
            </a:solidFill>
            <a:prstDash val="solid"/>
            <a:miter/>
          </a:ln>
        </p:spPr>
      </p:sp>
      <p:sp>
        <p:nvSpPr>
          <p:cNvPr name="AutoShape 13" id="13"/>
          <p:cNvSpPr/>
          <p:nvPr/>
        </p:nvSpPr>
        <p:spPr>
          <a:xfrm flipV="true">
            <a:off x="2515820" y="4208580"/>
            <a:ext cx="3246432" cy="3246432"/>
          </a:xfrm>
          <a:prstGeom prst="line">
            <a:avLst/>
          </a:prstGeom>
          <a:ln cap="flat" w="38100">
            <a:solidFill>
              <a:srgbClr val="1C573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5984563" y="2373159"/>
            <a:ext cx="6318874" cy="2479486"/>
          </a:xfrm>
          <a:custGeom>
            <a:avLst/>
            <a:gdLst/>
            <a:ahLst/>
            <a:cxnLst/>
            <a:rect r="r" b="b" t="t" l="l"/>
            <a:pathLst>
              <a:path h="2479486" w="6318874">
                <a:moveTo>
                  <a:pt x="0" y="0"/>
                </a:moveTo>
                <a:lnTo>
                  <a:pt x="6318874" y="0"/>
                </a:lnTo>
                <a:lnTo>
                  <a:pt x="6318874" y="2479486"/>
                </a:lnTo>
                <a:lnTo>
                  <a:pt x="0" y="2479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73596" b="0"/>
            </a:stretch>
          </a:blipFill>
          <a:ln w="38100" cap="sq">
            <a:solidFill>
              <a:srgbClr val="145DA0"/>
            </a:solidFill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8146743" y="4982240"/>
            <a:ext cx="3859873" cy="4148506"/>
          </a:xfrm>
          <a:custGeom>
            <a:avLst/>
            <a:gdLst/>
            <a:ahLst/>
            <a:cxnLst/>
            <a:rect r="r" b="b" t="t" l="l"/>
            <a:pathLst>
              <a:path h="4148506" w="3859873">
                <a:moveTo>
                  <a:pt x="0" y="0"/>
                </a:moveTo>
                <a:lnTo>
                  <a:pt x="3859874" y="0"/>
                </a:lnTo>
                <a:lnTo>
                  <a:pt x="3859874" y="4148506"/>
                </a:lnTo>
                <a:lnTo>
                  <a:pt x="0" y="4148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39263" b="0"/>
            </a:stretch>
          </a:blipFill>
          <a:ln w="57150" cap="sq">
            <a:solidFill>
              <a:srgbClr val="145DA0"/>
            </a:solidFill>
            <a:prstDash val="solid"/>
            <a:miter/>
          </a:ln>
        </p:spPr>
      </p:sp>
      <p:sp>
        <p:nvSpPr>
          <p:cNvPr name="AutoShape 16" id="16"/>
          <p:cNvSpPr/>
          <p:nvPr/>
        </p:nvSpPr>
        <p:spPr>
          <a:xfrm flipV="true">
            <a:off x="2897096" y="6838508"/>
            <a:ext cx="5249647" cy="1005656"/>
          </a:xfrm>
          <a:prstGeom prst="line">
            <a:avLst/>
          </a:prstGeom>
          <a:ln cap="flat" w="38100">
            <a:solidFill>
              <a:srgbClr val="1C573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7" id="17"/>
          <p:cNvSpPr/>
          <p:nvPr/>
        </p:nvSpPr>
        <p:spPr>
          <a:xfrm flipV="true">
            <a:off x="2893512" y="6158862"/>
            <a:ext cx="10112621" cy="2709669"/>
          </a:xfrm>
          <a:prstGeom prst="line">
            <a:avLst/>
          </a:prstGeom>
          <a:ln cap="flat" w="38100">
            <a:solidFill>
              <a:srgbClr val="1C573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3006133" y="3654880"/>
            <a:ext cx="4040603" cy="4189284"/>
          </a:xfrm>
          <a:custGeom>
            <a:avLst/>
            <a:gdLst/>
            <a:ahLst/>
            <a:cxnLst/>
            <a:rect r="r" b="b" t="t" l="l"/>
            <a:pathLst>
              <a:path h="4189284" w="4040603">
                <a:moveTo>
                  <a:pt x="0" y="0"/>
                </a:moveTo>
                <a:lnTo>
                  <a:pt x="4040602" y="0"/>
                </a:lnTo>
                <a:lnTo>
                  <a:pt x="4040602" y="4189285"/>
                </a:lnTo>
                <a:lnTo>
                  <a:pt x="0" y="41892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53797" b="0"/>
            </a:stretch>
          </a:blipFill>
          <a:ln w="66675" cap="sq">
            <a:solidFill>
              <a:srgbClr val="145DA0"/>
            </a:solidFill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10084334" y="30497"/>
            <a:ext cx="8203666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b="true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REPOSITORY USB YPKP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707881" y="802888"/>
            <a:ext cx="4112248" cy="445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5"/>
              </a:lnSpc>
            </a:pPr>
            <a:r>
              <a:rPr lang="en-US" sz="2489" b="true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repository.usbypkp.ac.id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759579">
            <a:off x="-4233206" y="5189176"/>
            <a:ext cx="8282376" cy="404757"/>
            <a:chOff x="0" y="0"/>
            <a:chExt cx="2181367" cy="1066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1366" cy="106603"/>
            </a:xfrm>
            <a:custGeom>
              <a:avLst/>
              <a:gdLst/>
              <a:ahLst/>
              <a:cxnLst/>
              <a:rect r="r" b="b" t="t" l="l"/>
              <a:pathLst>
                <a:path h="106603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0"/>
            <a:ext cx="9551719" cy="5372843"/>
            <a:chOff x="0" y="0"/>
            <a:chExt cx="6089457" cy="34253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l="0" t="-9151" r="0" b="-915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747322">
            <a:off x="3921959" y="813972"/>
            <a:ext cx="8282376" cy="111180"/>
            <a:chOff x="0" y="0"/>
            <a:chExt cx="2181367" cy="292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1366" cy="29282"/>
            </a:xfrm>
            <a:custGeom>
              <a:avLst/>
              <a:gdLst/>
              <a:ahLst/>
              <a:cxnLst/>
              <a:rect r="r" b="b" t="t" l="l"/>
              <a:pathLst>
                <a:path h="29282" w="2181366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560212" y="3326429"/>
            <a:ext cx="7212081" cy="4876540"/>
          </a:xfrm>
          <a:custGeom>
            <a:avLst/>
            <a:gdLst/>
            <a:ahLst/>
            <a:cxnLst/>
            <a:rect r="r" b="b" t="t" l="l"/>
            <a:pathLst>
              <a:path h="4876540" w="7212081">
                <a:moveTo>
                  <a:pt x="0" y="0"/>
                </a:moveTo>
                <a:lnTo>
                  <a:pt x="7212081" y="0"/>
                </a:lnTo>
                <a:lnTo>
                  <a:pt x="7212081" y="4876539"/>
                </a:lnTo>
                <a:lnTo>
                  <a:pt x="0" y="487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13" t="0" r="-15153" b="0"/>
            </a:stretch>
          </a:blipFill>
          <a:ln w="38100" cap="sq">
            <a:solidFill>
              <a:srgbClr val="145DA0"/>
            </a:solidFill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0084334" y="30497"/>
            <a:ext cx="8203666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b="true" sz="4910">
                <a:solidFill>
                  <a:srgbClr val="145D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REPOSITORY USB YPKP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707881" y="802888"/>
            <a:ext cx="4112248" cy="445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5"/>
              </a:lnSpc>
            </a:pPr>
            <a:r>
              <a:rPr lang="en-US" sz="2489" b="true">
                <a:solidFill>
                  <a:srgbClr val="5B98BA"/>
                </a:solidFill>
                <a:latin typeface="Poppins Bold"/>
                <a:ea typeface="Poppins Bold"/>
                <a:cs typeface="Poppins Bold"/>
                <a:sym typeface="Poppins Bold"/>
              </a:rPr>
              <a:t>repository.usbypkp.ac.id</a:t>
            </a:r>
          </a:p>
        </p:txBody>
      </p:sp>
      <p:sp>
        <p:nvSpPr>
          <p:cNvPr name="AutoShape 14" id="14"/>
          <p:cNvSpPr/>
          <p:nvPr/>
        </p:nvSpPr>
        <p:spPr>
          <a:xfrm>
            <a:off x="9144000" y="5410604"/>
            <a:ext cx="102722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0171224" y="5372843"/>
            <a:ext cx="0" cy="104593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9144000" y="6399728"/>
            <a:ext cx="102722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0166784" y="5958744"/>
            <a:ext cx="1211018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8" id="18"/>
          <p:cNvGrpSpPr/>
          <p:nvPr/>
        </p:nvGrpSpPr>
        <p:grpSpPr>
          <a:xfrm rot="0">
            <a:off x="11488806" y="4718109"/>
            <a:ext cx="6328450" cy="1910219"/>
            <a:chOff x="0" y="0"/>
            <a:chExt cx="2903226" cy="87632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903226" cy="876328"/>
            </a:xfrm>
            <a:custGeom>
              <a:avLst/>
              <a:gdLst/>
              <a:ahLst/>
              <a:cxnLst/>
              <a:rect r="r" b="b" t="t" l="l"/>
              <a:pathLst>
                <a:path h="876328" w="2903226">
                  <a:moveTo>
                    <a:pt x="0" y="0"/>
                  </a:moveTo>
                  <a:lnTo>
                    <a:pt x="2903226" y="0"/>
                  </a:lnTo>
                  <a:lnTo>
                    <a:pt x="2903226" y="876328"/>
                  </a:lnTo>
                  <a:lnTo>
                    <a:pt x="0" y="876328"/>
                  </a:lnTo>
                  <a:close/>
                </a:path>
              </a:pathLst>
            </a:custGeom>
            <a:solidFill>
              <a:srgbClr val="145DA0"/>
            </a:solidFill>
            <a:ln w="76200" cap="sq">
              <a:solidFill>
                <a:srgbClr val="5B98BA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2903226" cy="895378"/>
            </a:xfrm>
            <a:prstGeom prst="rect">
              <a:avLst/>
            </a:prstGeom>
          </p:spPr>
          <p:txBody>
            <a:bodyPr anchor="ctr" rtlCol="false" tIns="16336" lIns="16336" bIns="16336" rIns="16336"/>
            <a:lstStyle/>
            <a:p>
              <a:pPr algn="ctr">
                <a:lnSpc>
                  <a:spcPts val="253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1488806" y="4992069"/>
            <a:ext cx="6328450" cy="130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en-US" b="true" sz="186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Silahkan untuk memasukan kata kunci sesuai</a:t>
            </a:r>
          </a:p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en-US" b="true" sz="186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dengan format kotak pencarian (dapat diisi salah</a:t>
            </a:r>
          </a:p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en-US" b="true" sz="186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satu); documents (tipe dokument), Title (judul),</a:t>
            </a:r>
          </a:p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en-US" b="true" sz="186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Creator (penulis), abstract, dsb.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17814" y="-315404"/>
            <a:ext cx="3964281" cy="10917809"/>
            <a:chOff x="0" y="0"/>
            <a:chExt cx="1044090" cy="28754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4090" cy="2875472"/>
            </a:xfrm>
            <a:custGeom>
              <a:avLst/>
              <a:gdLst/>
              <a:ahLst/>
              <a:cxnLst/>
              <a:rect r="r" b="b" t="t" l="l"/>
              <a:pathLst>
                <a:path h="2875472" w="1044090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554994" y="1067070"/>
            <a:ext cx="7680233" cy="125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48"/>
              </a:lnSpc>
              <a:spcBef>
                <a:spcPct val="0"/>
              </a:spcBef>
            </a:pPr>
            <a:r>
              <a:rPr lang="en-US" b="true" sz="732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Latar Belakang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867766" y="-1614217"/>
            <a:ext cx="3735531" cy="373553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1291087" y="4202677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00163" y="4202454"/>
            <a:ext cx="6761840" cy="499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trend saat ini informasi dari cetak ke digital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kemudahan akses internet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generasi milenial melekat dengan gadget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generasi milenial yang menginginkan serba</a:t>
            </a: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instan dalam memperoleh informasi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tidak dapat mengontrol luapan informasi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plagiat berkembang pesat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8064" y="3254339"/>
            <a:ext cx="3773019" cy="518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b="true" sz="2853" spc="-57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Fenomena Informasi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5400000">
            <a:off x="1291087" y="5075564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291087" y="5929402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291087" y="6712424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291087" y="7972990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00000">
            <a:off x="1291087" y="8776161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4488766" y="4269129"/>
            <a:ext cx="2770534" cy="5481977"/>
            <a:chOff x="0" y="0"/>
            <a:chExt cx="2620010" cy="51841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13057" t="0" r="-15253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8539397" y="5368796"/>
            <a:ext cx="5723000" cy="3282643"/>
            <a:chOff x="0" y="0"/>
            <a:chExt cx="7981950" cy="45783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l="-4695" t="0" r="-20346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17814" y="-315404"/>
            <a:ext cx="3964281" cy="10917809"/>
            <a:chOff x="0" y="0"/>
            <a:chExt cx="1044090" cy="28754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4090" cy="2875472"/>
            </a:xfrm>
            <a:custGeom>
              <a:avLst/>
              <a:gdLst/>
              <a:ahLst/>
              <a:cxnLst/>
              <a:rect r="r" b="b" t="t" l="l"/>
              <a:pathLst>
                <a:path h="2875472" w="1044090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67766" y="-1614217"/>
            <a:ext cx="3735531" cy="373553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1744427" y="3234942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744427" y="4471300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744427" y="5706137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744427" y="7776569"/>
            <a:ext cx="510937" cy="453341"/>
          </a:xfrm>
          <a:custGeom>
            <a:avLst/>
            <a:gdLst/>
            <a:ahLst/>
            <a:cxnLst/>
            <a:rect r="r" b="b" t="t" l="l"/>
            <a:pathLst>
              <a:path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91765" y="3269439"/>
            <a:ext cx="7108190" cy="4815799"/>
          </a:xfrm>
          <a:custGeom>
            <a:avLst/>
            <a:gdLst/>
            <a:ahLst/>
            <a:cxnLst/>
            <a:rect r="r" b="b" t="t" l="l"/>
            <a:pathLst>
              <a:path h="4815799" w="7108190">
                <a:moveTo>
                  <a:pt x="0" y="0"/>
                </a:moveTo>
                <a:lnTo>
                  <a:pt x="7108190" y="0"/>
                </a:lnTo>
                <a:lnTo>
                  <a:pt x="7108190" y="4815799"/>
                </a:lnTo>
                <a:lnTo>
                  <a:pt x="0" y="4815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554994" y="1067070"/>
            <a:ext cx="7680233" cy="125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48"/>
              </a:lnSpc>
              <a:spcBef>
                <a:spcPct val="0"/>
              </a:spcBef>
            </a:pPr>
            <a:r>
              <a:rPr lang="en-US" b="true" sz="7320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Tujuan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82160" y="3187094"/>
            <a:ext cx="6761840" cy="5821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Agar mengetahui cara mengakses katalog online yang tersedia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Dapat mengetahui tata cara mengakses database online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Membantu civitas akademik untuk memperoleh sumber sumber referensi elektronik yang terpercaya, mutakhir dan relevan</a:t>
            </a:r>
          </a:p>
          <a:p>
            <a:pPr algn="l">
              <a:lnSpc>
                <a:spcPts val="3287"/>
              </a:lnSpc>
            </a:pP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2347" spc="-46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Memberikan berbagai sumber referensi elektronik agar civitas akademik terbantu dalam menyelesaikan Tugas Akhir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811866" y="-315404"/>
            <a:ext cx="2670229" cy="10917809"/>
            <a:chOff x="0" y="0"/>
            <a:chExt cx="703270" cy="28754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3270" cy="2875472"/>
            </a:xfrm>
            <a:custGeom>
              <a:avLst/>
              <a:gdLst/>
              <a:ahLst/>
              <a:cxnLst/>
              <a:rect r="r" b="b" t="t" l="l"/>
              <a:pathLst>
                <a:path h="2875472" w="703270">
                  <a:moveTo>
                    <a:pt x="0" y="0"/>
                  </a:moveTo>
                  <a:lnTo>
                    <a:pt x="703270" y="0"/>
                  </a:lnTo>
                  <a:lnTo>
                    <a:pt x="70327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3270" cy="29135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67766" y="-1614217"/>
            <a:ext cx="3735531" cy="373553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88318" y="2474008"/>
            <a:ext cx="2474130" cy="546573"/>
            <a:chOff x="0" y="0"/>
            <a:chExt cx="729864" cy="1612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864" cy="161238"/>
            </a:xfrm>
            <a:custGeom>
              <a:avLst/>
              <a:gdLst/>
              <a:ahLst/>
              <a:cxnLst/>
              <a:rect r="r" b="b" t="t" l="l"/>
              <a:pathLst>
                <a:path h="161238" w="729864">
                  <a:moveTo>
                    <a:pt x="80619" y="0"/>
                  </a:moveTo>
                  <a:lnTo>
                    <a:pt x="649245" y="0"/>
                  </a:lnTo>
                  <a:cubicBezTo>
                    <a:pt x="670627" y="0"/>
                    <a:pt x="691132" y="8494"/>
                    <a:pt x="706251" y="23613"/>
                  </a:cubicBezTo>
                  <a:cubicBezTo>
                    <a:pt x="721370" y="38732"/>
                    <a:pt x="729864" y="59238"/>
                    <a:pt x="729864" y="80619"/>
                  </a:cubicBezTo>
                  <a:lnTo>
                    <a:pt x="729864" y="80619"/>
                  </a:lnTo>
                  <a:cubicBezTo>
                    <a:pt x="729864" y="125144"/>
                    <a:pt x="693770" y="161238"/>
                    <a:pt x="649245" y="161238"/>
                  </a:cubicBezTo>
                  <a:lnTo>
                    <a:pt x="80619" y="161238"/>
                  </a:lnTo>
                  <a:cubicBezTo>
                    <a:pt x="36094" y="161238"/>
                    <a:pt x="0" y="125144"/>
                    <a:pt x="0" y="80619"/>
                  </a:cubicBezTo>
                  <a:lnTo>
                    <a:pt x="0" y="80619"/>
                  </a:lnTo>
                  <a:cubicBezTo>
                    <a:pt x="0" y="36094"/>
                    <a:pt x="36094" y="0"/>
                    <a:pt x="8061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29864" cy="18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5125211"/>
            <a:ext cx="2474130" cy="546573"/>
            <a:chOff x="0" y="0"/>
            <a:chExt cx="729864" cy="1612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9864" cy="161238"/>
            </a:xfrm>
            <a:custGeom>
              <a:avLst/>
              <a:gdLst/>
              <a:ahLst/>
              <a:cxnLst/>
              <a:rect r="r" b="b" t="t" l="l"/>
              <a:pathLst>
                <a:path h="161238" w="729864">
                  <a:moveTo>
                    <a:pt x="80619" y="0"/>
                  </a:moveTo>
                  <a:lnTo>
                    <a:pt x="649245" y="0"/>
                  </a:lnTo>
                  <a:cubicBezTo>
                    <a:pt x="670627" y="0"/>
                    <a:pt x="691132" y="8494"/>
                    <a:pt x="706251" y="23613"/>
                  </a:cubicBezTo>
                  <a:cubicBezTo>
                    <a:pt x="721370" y="38732"/>
                    <a:pt x="729864" y="59238"/>
                    <a:pt x="729864" y="80619"/>
                  </a:cubicBezTo>
                  <a:lnTo>
                    <a:pt x="729864" y="80619"/>
                  </a:lnTo>
                  <a:cubicBezTo>
                    <a:pt x="729864" y="125144"/>
                    <a:pt x="693770" y="161238"/>
                    <a:pt x="649245" y="161238"/>
                  </a:cubicBezTo>
                  <a:lnTo>
                    <a:pt x="80619" y="161238"/>
                  </a:lnTo>
                  <a:cubicBezTo>
                    <a:pt x="36094" y="161238"/>
                    <a:pt x="0" y="125144"/>
                    <a:pt x="0" y="80619"/>
                  </a:cubicBezTo>
                  <a:lnTo>
                    <a:pt x="0" y="80619"/>
                  </a:lnTo>
                  <a:cubicBezTo>
                    <a:pt x="0" y="36094"/>
                    <a:pt x="36094" y="0"/>
                    <a:pt x="8061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729864" cy="18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903699" y="3169737"/>
            <a:ext cx="3820082" cy="607749"/>
            <a:chOff x="0" y="0"/>
            <a:chExt cx="1126918" cy="1792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26918" cy="179285"/>
            </a:xfrm>
            <a:custGeom>
              <a:avLst/>
              <a:gdLst/>
              <a:ahLst/>
              <a:cxnLst/>
              <a:rect r="r" b="b" t="t" l="l"/>
              <a:pathLst>
                <a:path h="179285" w="1126918">
                  <a:moveTo>
                    <a:pt x="66879" y="0"/>
                  </a:moveTo>
                  <a:lnTo>
                    <a:pt x="1060039" y="0"/>
                  </a:lnTo>
                  <a:cubicBezTo>
                    <a:pt x="1077776" y="0"/>
                    <a:pt x="1094787" y="7046"/>
                    <a:pt x="1107329" y="19588"/>
                  </a:cubicBezTo>
                  <a:cubicBezTo>
                    <a:pt x="1119872" y="32131"/>
                    <a:pt x="1126918" y="49142"/>
                    <a:pt x="1126918" y="66879"/>
                  </a:cubicBezTo>
                  <a:lnTo>
                    <a:pt x="1126918" y="112406"/>
                  </a:lnTo>
                  <a:cubicBezTo>
                    <a:pt x="1126918" y="149342"/>
                    <a:pt x="1096975" y="179285"/>
                    <a:pt x="1060039" y="179285"/>
                  </a:cubicBezTo>
                  <a:lnTo>
                    <a:pt x="66879" y="179285"/>
                  </a:lnTo>
                  <a:cubicBezTo>
                    <a:pt x="29943" y="179285"/>
                    <a:pt x="0" y="149342"/>
                    <a:pt x="0" y="112406"/>
                  </a:cubicBezTo>
                  <a:lnTo>
                    <a:pt x="0" y="66879"/>
                  </a:lnTo>
                  <a:cubicBezTo>
                    <a:pt x="0" y="29943"/>
                    <a:pt x="29943" y="0"/>
                    <a:pt x="6687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126918" cy="207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6232078"/>
            <a:ext cx="2474130" cy="546573"/>
            <a:chOff x="0" y="0"/>
            <a:chExt cx="729864" cy="1612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29864" cy="161238"/>
            </a:xfrm>
            <a:custGeom>
              <a:avLst/>
              <a:gdLst/>
              <a:ahLst/>
              <a:cxnLst/>
              <a:rect r="r" b="b" t="t" l="l"/>
              <a:pathLst>
                <a:path h="161238" w="729864">
                  <a:moveTo>
                    <a:pt x="80619" y="0"/>
                  </a:moveTo>
                  <a:lnTo>
                    <a:pt x="649245" y="0"/>
                  </a:lnTo>
                  <a:cubicBezTo>
                    <a:pt x="670627" y="0"/>
                    <a:pt x="691132" y="8494"/>
                    <a:pt x="706251" y="23613"/>
                  </a:cubicBezTo>
                  <a:cubicBezTo>
                    <a:pt x="721370" y="38732"/>
                    <a:pt x="729864" y="59238"/>
                    <a:pt x="729864" y="80619"/>
                  </a:cubicBezTo>
                  <a:lnTo>
                    <a:pt x="729864" y="80619"/>
                  </a:lnTo>
                  <a:cubicBezTo>
                    <a:pt x="729864" y="125144"/>
                    <a:pt x="693770" y="161238"/>
                    <a:pt x="649245" y="161238"/>
                  </a:cubicBezTo>
                  <a:lnTo>
                    <a:pt x="80619" y="161238"/>
                  </a:lnTo>
                  <a:cubicBezTo>
                    <a:pt x="36094" y="161238"/>
                    <a:pt x="0" y="125144"/>
                    <a:pt x="0" y="80619"/>
                  </a:cubicBezTo>
                  <a:lnTo>
                    <a:pt x="0" y="80619"/>
                  </a:lnTo>
                  <a:cubicBezTo>
                    <a:pt x="0" y="36094"/>
                    <a:pt x="36094" y="0"/>
                    <a:pt x="8061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729864" cy="18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3"/>
                </a:lnSpc>
              </a:pPr>
            </a:p>
          </p:txBody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2106637" y="566423"/>
            <a:ext cx="4557548" cy="2614154"/>
            <a:chOff x="0" y="0"/>
            <a:chExt cx="7981950" cy="45783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12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4885" t="0" r="-4886" b="0"/>
              </a:stretch>
            </a:blip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16292346" y="987308"/>
            <a:ext cx="1102977" cy="2182429"/>
            <a:chOff x="0" y="0"/>
            <a:chExt cx="2620010" cy="518414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11095" t="0" r="-11095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2059222" y="35882"/>
            <a:ext cx="9642634" cy="8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</a:pPr>
            <a:r>
              <a:rPr lang="en-US" sz="4910" b="true">
                <a:solidFill>
                  <a:srgbClr val="1C57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LINK </a:t>
            </a:r>
            <a:r>
              <a:rPr lang="en-US" b="true" sz="4910">
                <a:solidFill>
                  <a:srgbClr val="1C57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AKSES E-RESOURCES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88318" y="2522901"/>
            <a:ext cx="2505085" cy="350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E-BOOK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29330" y="3142477"/>
            <a:ext cx="7812974" cy="27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5551" indent="-167775" lvl="1">
              <a:lnSpc>
                <a:spcPts val="2175"/>
              </a:lnSpc>
              <a:buFont typeface="Arial"/>
              <a:buChar char="•"/>
            </a:pPr>
            <a:r>
              <a:rPr lang="en-US" b="true" sz="1554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kubuku.id/download/sangga-buana-e-library/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8700" y="5174104"/>
            <a:ext cx="2505085" cy="350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E-JOURNAL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3711" y="5795610"/>
            <a:ext cx="4422178" cy="27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https://www.proquest.com/login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030717" y="3163652"/>
            <a:ext cx="3566047" cy="648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4"/>
              </a:lnSpc>
            </a:pPr>
            <a:r>
              <a:rPr lang="en-US" sz="18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Directory Of Open Access Book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884649" y="3917219"/>
            <a:ext cx="5685138" cy="551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5551" indent="-167775" lvl="1">
              <a:lnSpc>
                <a:spcPts val="2175"/>
              </a:lnSpc>
              <a:buFont typeface="Arial"/>
              <a:buChar char="•"/>
            </a:pPr>
            <a:r>
              <a:rPr lang="en-US" b="true" sz="1554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https://doabooks.org</a:t>
            </a:r>
          </a:p>
          <a:p>
            <a:pPr algn="l">
              <a:lnSpc>
                <a:spcPts val="2175"/>
              </a:lnSpc>
            </a:pPr>
            <a:r>
              <a:rPr lang="en-US" sz="1554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Akses terhadap koleksi buku yang open access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8700" y="6280971"/>
            <a:ext cx="2505085" cy="350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USB YPKP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99892" y="6914202"/>
            <a:ext cx="4605876" cy="27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https://jurnal.usbypkp.ac.id/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57905" y="3590152"/>
            <a:ext cx="7812974" cy="27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5551" indent="-167775" lvl="1">
              <a:lnSpc>
                <a:spcPts val="2175"/>
              </a:lnSpc>
              <a:buFont typeface="Arial"/>
              <a:buChar char="•"/>
            </a:pPr>
            <a:r>
              <a:rPr lang="en-US" b="true" sz="1554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pustakalaya.perpustakaan.co.id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1088318" y="4026925"/>
            <a:ext cx="2474130" cy="546573"/>
            <a:chOff x="0" y="0"/>
            <a:chExt cx="729864" cy="161238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729864" cy="161238"/>
            </a:xfrm>
            <a:custGeom>
              <a:avLst/>
              <a:gdLst/>
              <a:ahLst/>
              <a:cxnLst/>
              <a:rect r="r" b="b" t="t" l="l"/>
              <a:pathLst>
                <a:path h="161238" w="729864">
                  <a:moveTo>
                    <a:pt x="80619" y="0"/>
                  </a:moveTo>
                  <a:lnTo>
                    <a:pt x="649245" y="0"/>
                  </a:lnTo>
                  <a:cubicBezTo>
                    <a:pt x="670627" y="0"/>
                    <a:pt x="691132" y="8494"/>
                    <a:pt x="706251" y="23613"/>
                  </a:cubicBezTo>
                  <a:cubicBezTo>
                    <a:pt x="721370" y="38732"/>
                    <a:pt x="729864" y="59238"/>
                    <a:pt x="729864" y="80619"/>
                  </a:cubicBezTo>
                  <a:lnTo>
                    <a:pt x="729864" y="80619"/>
                  </a:lnTo>
                  <a:cubicBezTo>
                    <a:pt x="729864" y="125144"/>
                    <a:pt x="693770" y="161238"/>
                    <a:pt x="649245" y="161238"/>
                  </a:cubicBezTo>
                  <a:lnTo>
                    <a:pt x="80619" y="161238"/>
                  </a:lnTo>
                  <a:cubicBezTo>
                    <a:pt x="36094" y="161238"/>
                    <a:pt x="0" y="125144"/>
                    <a:pt x="0" y="80619"/>
                  </a:cubicBezTo>
                  <a:lnTo>
                    <a:pt x="0" y="80619"/>
                  </a:lnTo>
                  <a:cubicBezTo>
                    <a:pt x="0" y="36094"/>
                    <a:pt x="36094" y="0"/>
                    <a:pt x="8061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729864" cy="18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3"/>
                </a:lnSpc>
              </a:pP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1088318" y="4075818"/>
            <a:ext cx="2505085" cy="350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REPOSITORY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165611" y="4652174"/>
            <a:ext cx="4889114" cy="27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repository.usbypkp.ac.id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954319" y="7360196"/>
            <a:ext cx="4040454" cy="546573"/>
            <a:chOff x="0" y="0"/>
            <a:chExt cx="1191927" cy="161238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191927" cy="161238"/>
            </a:xfrm>
            <a:custGeom>
              <a:avLst/>
              <a:gdLst/>
              <a:ahLst/>
              <a:cxnLst/>
              <a:rect r="r" b="b" t="t" l="l"/>
              <a:pathLst>
                <a:path h="161238" w="1191927">
                  <a:moveTo>
                    <a:pt x="63231" y="0"/>
                  </a:moveTo>
                  <a:lnTo>
                    <a:pt x="1128696" y="0"/>
                  </a:lnTo>
                  <a:cubicBezTo>
                    <a:pt x="1163618" y="0"/>
                    <a:pt x="1191927" y="28310"/>
                    <a:pt x="1191927" y="63231"/>
                  </a:cubicBezTo>
                  <a:lnTo>
                    <a:pt x="1191927" y="98007"/>
                  </a:lnTo>
                  <a:cubicBezTo>
                    <a:pt x="1191927" y="132929"/>
                    <a:pt x="1163618" y="161238"/>
                    <a:pt x="1128696" y="161238"/>
                  </a:cubicBezTo>
                  <a:lnTo>
                    <a:pt x="63231" y="161238"/>
                  </a:lnTo>
                  <a:cubicBezTo>
                    <a:pt x="28310" y="161238"/>
                    <a:pt x="0" y="132929"/>
                    <a:pt x="0" y="98007"/>
                  </a:cubicBezTo>
                  <a:lnTo>
                    <a:pt x="0" y="63231"/>
                  </a:lnTo>
                  <a:cubicBezTo>
                    <a:pt x="0" y="28310"/>
                    <a:pt x="28310" y="0"/>
                    <a:pt x="63231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1191927" cy="18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3"/>
                </a:lnSpc>
              </a:pP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820967" y="7426871"/>
            <a:ext cx="4262475" cy="350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WEBSITE PERPUSTAKAAN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81161" y="8011544"/>
            <a:ext cx="7812974" cy="27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https://pustakalaya.usbypkp.ac.id/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7903699" y="4986416"/>
            <a:ext cx="3820082" cy="607749"/>
            <a:chOff x="0" y="0"/>
            <a:chExt cx="1126918" cy="179285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126918" cy="179285"/>
            </a:xfrm>
            <a:custGeom>
              <a:avLst/>
              <a:gdLst/>
              <a:ahLst/>
              <a:cxnLst/>
              <a:rect r="r" b="b" t="t" l="l"/>
              <a:pathLst>
                <a:path h="179285" w="1126918">
                  <a:moveTo>
                    <a:pt x="66879" y="0"/>
                  </a:moveTo>
                  <a:lnTo>
                    <a:pt x="1060039" y="0"/>
                  </a:lnTo>
                  <a:cubicBezTo>
                    <a:pt x="1077776" y="0"/>
                    <a:pt x="1094787" y="7046"/>
                    <a:pt x="1107329" y="19588"/>
                  </a:cubicBezTo>
                  <a:cubicBezTo>
                    <a:pt x="1119872" y="32131"/>
                    <a:pt x="1126918" y="49142"/>
                    <a:pt x="1126918" y="66879"/>
                  </a:cubicBezTo>
                  <a:lnTo>
                    <a:pt x="1126918" y="112406"/>
                  </a:lnTo>
                  <a:cubicBezTo>
                    <a:pt x="1126918" y="149342"/>
                    <a:pt x="1096975" y="179285"/>
                    <a:pt x="1060039" y="179285"/>
                  </a:cubicBezTo>
                  <a:lnTo>
                    <a:pt x="66879" y="179285"/>
                  </a:lnTo>
                  <a:cubicBezTo>
                    <a:pt x="29943" y="179285"/>
                    <a:pt x="0" y="149342"/>
                    <a:pt x="0" y="112406"/>
                  </a:cubicBezTo>
                  <a:lnTo>
                    <a:pt x="0" y="66879"/>
                  </a:lnTo>
                  <a:cubicBezTo>
                    <a:pt x="0" y="29943"/>
                    <a:pt x="29943" y="0"/>
                    <a:pt x="6687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28575"/>
              <a:ext cx="1126918" cy="207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3"/>
                </a:lnSpc>
              </a:pP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8030717" y="5090841"/>
            <a:ext cx="3566047" cy="37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b="true" sz="211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ONESEARCH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860382" y="5716103"/>
            <a:ext cx="7472764" cy="826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https://onesearch.id)</a:t>
            </a:r>
          </a:p>
          <a:p>
            <a:pPr algn="l">
              <a:lnSpc>
                <a:spcPts val="2192"/>
              </a:lnSpc>
            </a:pP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pencarian satu pintu untuk semua koleksi publik dari</a:t>
            </a:r>
          </a:p>
          <a:p>
            <a:pPr algn="l">
              <a:lnSpc>
                <a:spcPts val="2192"/>
              </a:lnSpc>
            </a:pP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perpustakaan, museum, arsip, &amp; sumber elektronik di   Indonesia</a:t>
            </a:r>
          </a:p>
        </p:txBody>
      </p:sp>
      <p:grpSp>
        <p:nvGrpSpPr>
          <p:cNvPr name="Group 61" id="61"/>
          <p:cNvGrpSpPr/>
          <p:nvPr/>
        </p:nvGrpSpPr>
        <p:grpSpPr>
          <a:xfrm rot="0">
            <a:off x="7903699" y="6800040"/>
            <a:ext cx="3820082" cy="607749"/>
            <a:chOff x="0" y="0"/>
            <a:chExt cx="1126918" cy="179285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126918" cy="179285"/>
            </a:xfrm>
            <a:custGeom>
              <a:avLst/>
              <a:gdLst/>
              <a:ahLst/>
              <a:cxnLst/>
              <a:rect r="r" b="b" t="t" l="l"/>
              <a:pathLst>
                <a:path h="179285" w="1126918">
                  <a:moveTo>
                    <a:pt x="66879" y="0"/>
                  </a:moveTo>
                  <a:lnTo>
                    <a:pt x="1060039" y="0"/>
                  </a:lnTo>
                  <a:cubicBezTo>
                    <a:pt x="1077776" y="0"/>
                    <a:pt x="1094787" y="7046"/>
                    <a:pt x="1107329" y="19588"/>
                  </a:cubicBezTo>
                  <a:cubicBezTo>
                    <a:pt x="1119872" y="32131"/>
                    <a:pt x="1126918" y="49142"/>
                    <a:pt x="1126918" y="66879"/>
                  </a:cubicBezTo>
                  <a:lnTo>
                    <a:pt x="1126918" y="112406"/>
                  </a:lnTo>
                  <a:cubicBezTo>
                    <a:pt x="1126918" y="149342"/>
                    <a:pt x="1096975" y="179285"/>
                    <a:pt x="1060039" y="179285"/>
                  </a:cubicBezTo>
                  <a:lnTo>
                    <a:pt x="66879" y="179285"/>
                  </a:lnTo>
                  <a:cubicBezTo>
                    <a:pt x="29943" y="179285"/>
                    <a:pt x="0" y="149342"/>
                    <a:pt x="0" y="112406"/>
                  </a:cubicBezTo>
                  <a:lnTo>
                    <a:pt x="0" y="66879"/>
                  </a:lnTo>
                  <a:cubicBezTo>
                    <a:pt x="0" y="29943"/>
                    <a:pt x="29943" y="0"/>
                    <a:pt x="6687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1126918" cy="207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3"/>
                </a:lnSpc>
              </a:pPr>
            </a:p>
          </p:txBody>
        </p:sp>
      </p:grpSp>
      <p:sp>
        <p:nvSpPr>
          <p:cNvPr name="TextBox 64" id="64"/>
          <p:cNvSpPr txBox="true"/>
          <p:nvPr/>
        </p:nvSpPr>
        <p:spPr>
          <a:xfrm rot="0">
            <a:off x="8030717" y="6904465"/>
            <a:ext cx="3566047" cy="37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b="true" sz="211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RAMA REPOSITORY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903699" y="7512564"/>
            <a:ext cx="7639630" cy="826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https://rama.kemdikbud.go.id/</a:t>
            </a:r>
          </a:p>
          <a:p>
            <a:pPr algn="l">
              <a:lnSpc>
                <a:spcPts val="2192"/>
              </a:lnSpc>
            </a:pP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Repository untuk tugas akhir mahasiswa perguruan tinggi di Indonesia</a:t>
            </a:r>
          </a:p>
          <a:p>
            <a:pPr algn="l">
              <a:lnSpc>
                <a:spcPts val="2192"/>
              </a:lnSpc>
            </a:pPr>
          </a:p>
        </p:txBody>
      </p:sp>
      <p:grpSp>
        <p:nvGrpSpPr>
          <p:cNvPr name="Group 66" id="66"/>
          <p:cNvGrpSpPr/>
          <p:nvPr/>
        </p:nvGrpSpPr>
        <p:grpSpPr>
          <a:xfrm rot="0">
            <a:off x="7947309" y="8435477"/>
            <a:ext cx="3820082" cy="607749"/>
            <a:chOff x="0" y="0"/>
            <a:chExt cx="1126918" cy="179285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126918" cy="179285"/>
            </a:xfrm>
            <a:custGeom>
              <a:avLst/>
              <a:gdLst/>
              <a:ahLst/>
              <a:cxnLst/>
              <a:rect r="r" b="b" t="t" l="l"/>
              <a:pathLst>
                <a:path h="179285" w="1126918">
                  <a:moveTo>
                    <a:pt x="66879" y="0"/>
                  </a:moveTo>
                  <a:lnTo>
                    <a:pt x="1060039" y="0"/>
                  </a:lnTo>
                  <a:cubicBezTo>
                    <a:pt x="1077776" y="0"/>
                    <a:pt x="1094787" y="7046"/>
                    <a:pt x="1107329" y="19588"/>
                  </a:cubicBezTo>
                  <a:cubicBezTo>
                    <a:pt x="1119872" y="32131"/>
                    <a:pt x="1126918" y="49142"/>
                    <a:pt x="1126918" y="66879"/>
                  </a:cubicBezTo>
                  <a:lnTo>
                    <a:pt x="1126918" y="112406"/>
                  </a:lnTo>
                  <a:cubicBezTo>
                    <a:pt x="1126918" y="149342"/>
                    <a:pt x="1096975" y="179285"/>
                    <a:pt x="1060039" y="179285"/>
                  </a:cubicBezTo>
                  <a:lnTo>
                    <a:pt x="66879" y="179285"/>
                  </a:lnTo>
                  <a:cubicBezTo>
                    <a:pt x="29943" y="179285"/>
                    <a:pt x="0" y="149342"/>
                    <a:pt x="0" y="112406"/>
                  </a:cubicBezTo>
                  <a:lnTo>
                    <a:pt x="0" y="66879"/>
                  </a:lnTo>
                  <a:cubicBezTo>
                    <a:pt x="0" y="29943"/>
                    <a:pt x="29943" y="0"/>
                    <a:pt x="6687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28575"/>
              <a:ext cx="1126918" cy="207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3"/>
                </a:lnSpc>
              </a:pPr>
            </a:p>
          </p:txBody>
        </p:sp>
      </p:grpSp>
      <p:sp>
        <p:nvSpPr>
          <p:cNvPr name="TextBox 69" id="69"/>
          <p:cNvSpPr txBox="true"/>
          <p:nvPr/>
        </p:nvSpPr>
        <p:spPr>
          <a:xfrm rot="0">
            <a:off x="8074327" y="8420227"/>
            <a:ext cx="3639929" cy="630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8"/>
              </a:lnSpc>
            </a:pPr>
            <a:r>
              <a:rPr lang="en-US" b="true" sz="18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DIRECTORY OF OPEN ACCESS JOURNAL)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7999679" y="9193149"/>
            <a:ext cx="7429154" cy="550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143" indent="-169072" lvl="1">
              <a:lnSpc>
                <a:spcPts val="2192"/>
              </a:lnSpc>
              <a:buFont typeface="Arial"/>
              <a:buChar char="•"/>
            </a:pPr>
            <a:r>
              <a:rPr lang="en-US" b="true" sz="1566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https://doaj.org</a:t>
            </a:r>
          </a:p>
          <a:p>
            <a:pPr algn="l">
              <a:lnSpc>
                <a:spcPts val="2192"/>
              </a:lnSpc>
            </a:pP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1566" b="true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Direktori jurnal nasional maupun internasional yang open access</a:t>
            </a:r>
          </a:p>
        </p:txBody>
      </p:sp>
      <p:grpSp>
        <p:nvGrpSpPr>
          <p:cNvPr name="Group 71" id="71"/>
          <p:cNvGrpSpPr/>
          <p:nvPr/>
        </p:nvGrpSpPr>
        <p:grpSpPr>
          <a:xfrm rot="0">
            <a:off x="954319" y="8505163"/>
            <a:ext cx="3820082" cy="607749"/>
            <a:chOff x="0" y="0"/>
            <a:chExt cx="1126918" cy="179285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126918" cy="179285"/>
            </a:xfrm>
            <a:custGeom>
              <a:avLst/>
              <a:gdLst/>
              <a:ahLst/>
              <a:cxnLst/>
              <a:rect r="r" b="b" t="t" l="l"/>
              <a:pathLst>
                <a:path h="179285" w="1126918">
                  <a:moveTo>
                    <a:pt x="66879" y="0"/>
                  </a:moveTo>
                  <a:lnTo>
                    <a:pt x="1060039" y="0"/>
                  </a:lnTo>
                  <a:cubicBezTo>
                    <a:pt x="1077776" y="0"/>
                    <a:pt x="1094787" y="7046"/>
                    <a:pt x="1107329" y="19588"/>
                  </a:cubicBezTo>
                  <a:cubicBezTo>
                    <a:pt x="1119872" y="32131"/>
                    <a:pt x="1126918" y="49142"/>
                    <a:pt x="1126918" y="66879"/>
                  </a:cubicBezTo>
                  <a:lnTo>
                    <a:pt x="1126918" y="112406"/>
                  </a:lnTo>
                  <a:cubicBezTo>
                    <a:pt x="1126918" y="149342"/>
                    <a:pt x="1096975" y="179285"/>
                    <a:pt x="1060039" y="179285"/>
                  </a:cubicBezTo>
                  <a:lnTo>
                    <a:pt x="66879" y="179285"/>
                  </a:lnTo>
                  <a:cubicBezTo>
                    <a:pt x="29943" y="179285"/>
                    <a:pt x="0" y="149342"/>
                    <a:pt x="0" y="112406"/>
                  </a:cubicBezTo>
                  <a:lnTo>
                    <a:pt x="0" y="66879"/>
                  </a:lnTo>
                  <a:cubicBezTo>
                    <a:pt x="0" y="29943"/>
                    <a:pt x="29943" y="0"/>
                    <a:pt x="66879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28575"/>
              <a:ext cx="1126918" cy="207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3"/>
                </a:lnSpc>
              </a:pPr>
            </a:p>
          </p:txBody>
        </p:sp>
      </p:grpSp>
      <p:sp>
        <p:nvSpPr>
          <p:cNvPr name="TextBox 74" id="74"/>
          <p:cNvSpPr txBox="true"/>
          <p:nvPr/>
        </p:nvSpPr>
        <p:spPr>
          <a:xfrm rot="0">
            <a:off x="1081336" y="8609587"/>
            <a:ext cx="3566047" cy="374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4"/>
              </a:lnSpc>
            </a:pPr>
            <a:r>
              <a:rPr lang="en-US" sz="213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PERPUSNAS RI (IPUSNAS)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176955" y="9252644"/>
            <a:ext cx="5685138" cy="82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5551" indent="-167775" lvl="1">
              <a:lnSpc>
                <a:spcPts val="2175"/>
              </a:lnSpc>
              <a:buFont typeface="Arial"/>
              <a:buChar char="•"/>
            </a:pPr>
            <a:r>
              <a:rPr lang="en-US" b="true" sz="1554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https://e-resources.perpusnas.go.id/</a:t>
            </a:r>
          </a:p>
          <a:p>
            <a:pPr algn="l" marL="335551" indent="-167775" lvl="1">
              <a:lnSpc>
                <a:spcPts val="2175"/>
              </a:lnSpc>
              <a:buFont typeface="Arial"/>
              <a:buChar char="•"/>
            </a:pPr>
            <a:r>
              <a:rPr lang="en-US" b="true" sz="1554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https://keanggotaan.perpusnas.gi.id/</a:t>
            </a:r>
          </a:p>
          <a:p>
            <a:pPr algn="l" marL="335551" indent="-167775" lvl="1">
              <a:lnSpc>
                <a:spcPts val="2175"/>
              </a:lnSpc>
              <a:buFont typeface="Arial"/>
              <a:buChar char="•"/>
            </a:pPr>
            <a:r>
              <a:rPr lang="en-US" b="true" sz="1554">
                <a:solidFill>
                  <a:srgbClr val="252525"/>
                </a:solidFill>
                <a:latin typeface="Poppins Bold"/>
                <a:ea typeface="Poppins Bold"/>
                <a:cs typeface="Poppins Bold"/>
                <a:sym typeface="Poppins Bold"/>
              </a:rPr>
              <a:t>Ipusnas (PLAYSTORE)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8217" y="9258300"/>
            <a:ext cx="18476217" cy="1028700"/>
            <a:chOff x="0" y="0"/>
            <a:chExt cx="4866164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66164" cy="270933"/>
            </a:xfrm>
            <a:custGeom>
              <a:avLst/>
              <a:gdLst/>
              <a:ahLst/>
              <a:cxnLst/>
              <a:rect r="r" b="b" t="t" l="l"/>
              <a:pathLst>
                <a:path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7558" y="206955"/>
            <a:ext cx="11552885" cy="5105887"/>
            <a:chOff x="0" y="0"/>
            <a:chExt cx="3042735" cy="13447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42735" cy="1344760"/>
            </a:xfrm>
            <a:custGeom>
              <a:avLst/>
              <a:gdLst/>
              <a:ahLst/>
              <a:cxnLst/>
              <a:rect r="r" b="b" t="t" l="l"/>
              <a:pathLst>
                <a:path h="1344760" w="3042735">
                  <a:moveTo>
                    <a:pt x="0" y="0"/>
                  </a:moveTo>
                  <a:lnTo>
                    <a:pt x="3042735" y="0"/>
                  </a:lnTo>
                  <a:lnTo>
                    <a:pt x="3042735" y="1344760"/>
                  </a:lnTo>
                  <a:lnTo>
                    <a:pt x="0" y="1344760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42735" cy="1382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77117" y="2759898"/>
            <a:ext cx="8375717" cy="4231818"/>
          </a:xfrm>
          <a:custGeom>
            <a:avLst/>
            <a:gdLst/>
            <a:ahLst/>
            <a:cxnLst/>
            <a:rect r="r" b="b" t="t" l="l"/>
            <a:pathLst>
              <a:path h="4231818" w="8375717">
                <a:moveTo>
                  <a:pt x="0" y="0"/>
                </a:moveTo>
                <a:lnTo>
                  <a:pt x="8375718" y="0"/>
                </a:lnTo>
                <a:lnTo>
                  <a:pt x="8375718" y="4231818"/>
                </a:lnTo>
                <a:lnTo>
                  <a:pt x="0" y="4231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66675" cap="sq">
            <a:solidFill>
              <a:srgbClr val="EDE303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3987271" y="674150"/>
            <a:ext cx="10313458" cy="652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14"/>
              </a:lnSpc>
              <a:spcBef>
                <a:spcPct val="0"/>
              </a:spcBef>
            </a:pPr>
            <a:r>
              <a:rPr lang="en-US" b="true" sz="3795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Penelusurun OPAC Pustakalaya USB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1980" y="7168194"/>
            <a:ext cx="6970429" cy="52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b="true" sz="2985" spc="-59">
                <a:solidFill>
                  <a:srgbClr val="01237D"/>
                </a:solidFill>
                <a:latin typeface="Poppins Bold"/>
                <a:ea typeface="Poppins Bold"/>
                <a:cs typeface="Poppins Bold"/>
                <a:sym typeface="Poppins Bold"/>
              </a:rPr>
              <a:t>opac-pustakalaya.usbypkp.ac.id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52835" y="2712273"/>
            <a:ext cx="5547895" cy="1238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6"/>
              </a:lnSpc>
              <a:spcBef>
                <a:spcPct val="0"/>
              </a:spcBef>
            </a:pPr>
            <a:r>
              <a:rPr lang="en-US" sz="2376" spc="-47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OPAC (Online Public Acces Catalogue) untuk melakukan pencarian koleksi tercetak yang dimiliki Pustakalaya USB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118169" y="5445218"/>
            <a:ext cx="6367506" cy="3813082"/>
            <a:chOff x="0" y="0"/>
            <a:chExt cx="1677039" cy="100426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77039" cy="1004269"/>
            </a:xfrm>
            <a:custGeom>
              <a:avLst/>
              <a:gdLst/>
              <a:ahLst/>
              <a:cxnLst/>
              <a:rect r="r" b="b" t="t" l="l"/>
              <a:pathLst>
                <a:path h="1004269" w="1677039">
                  <a:moveTo>
                    <a:pt x="0" y="0"/>
                  </a:moveTo>
                  <a:lnTo>
                    <a:pt x="1677039" y="0"/>
                  </a:lnTo>
                  <a:lnTo>
                    <a:pt x="1677039" y="1004269"/>
                  </a:lnTo>
                  <a:lnTo>
                    <a:pt x="0" y="1004269"/>
                  </a:lnTo>
                  <a:close/>
                </a:path>
              </a:pathLst>
            </a:custGeom>
            <a:solidFill>
              <a:srgbClr val="145DA0"/>
            </a:solidFill>
            <a:ln w="104775" cap="sq">
              <a:solidFill>
                <a:srgbClr val="EDE303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677039" cy="104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334352" y="5801275"/>
            <a:ext cx="5547895" cy="292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035" indent="-256518" lvl="1">
              <a:lnSpc>
                <a:spcPts val="3326"/>
              </a:lnSpc>
              <a:buAutoNum type="arabicPeriod" startAt="1"/>
            </a:pPr>
            <a:r>
              <a:rPr lang="en-US" sz="2376" spc="-47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Pengguna membuka browser</a:t>
            </a:r>
          </a:p>
          <a:p>
            <a:pPr algn="l" marL="513035" indent="-256518" lvl="1">
              <a:lnSpc>
                <a:spcPts val="3326"/>
              </a:lnSpc>
              <a:buAutoNum type="arabicPeriod" startAt="1"/>
            </a:pPr>
            <a:r>
              <a:rPr lang="en-US" sz="2376" spc="-47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Pengguna mengetikan pada addres bar : opac-pustakalaya.usbypkp.ac.id</a:t>
            </a:r>
          </a:p>
          <a:p>
            <a:pPr algn="l" marL="513035" indent="-256518" lvl="1">
              <a:lnSpc>
                <a:spcPts val="3326"/>
              </a:lnSpc>
              <a:buAutoNum type="arabicPeriod" startAt="1"/>
            </a:pPr>
            <a:r>
              <a:rPr lang="en-US" sz="2376" spc="-47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maka akan muncul tambilan homepage OPAC</a:t>
            </a:r>
          </a:p>
          <a:p>
            <a:pPr algn="l" marL="513035" indent="-256518" lvl="1">
              <a:lnSpc>
                <a:spcPts val="3326"/>
              </a:lnSpc>
              <a:spcBef>
                <a:spcPct val="0"/>
              </a:spcBef>
              <a:buAutoNum type="arabicPeriod" startAt="1"/>
            </a:pPr>
            <a:r>
              <a:rPr lang="en-US" sz="2376" spc="-47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Pengguna mengetikan judul/kata kunci pada kolom pencarian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8217" y="9258300"/>
            <a:ext cx="18476217" cy="1028700"/>
            <a:chOff x="0" y="0"/>
            <a:chExt cx="4866164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66164" cy="270933"/>
            </a:xfrm>
            <a:custGeom>
              <a:avLst/>
              <a:gdLst/>
              <a:ahLst/>
              <a:cxnLst/>
              <a:rect r="r" b="b" t="t" l="l"/>
              <a:pathLst>
                <a:path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7558" y="206955"/>
            <a:ext cx="11552885" cy="5105887"/>
            <a:chOff x="0" y="0"/>
            <a:chExt cx="3042735" cy="13447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42735" cy="1344760"/>
            </a:xfrm>
            <a:custGeom>
              <a:avLst/>
              <a:gdLst/>
              <a:ahLst/>
              <a:cxnLst/>
              <a:rect r="r" b="b" t="t" l="l"/>
              <a:pathLst>
                <a:path h="1344760" w="3042735">
                  <a:moveTo>
                    <a:pt x="0" y="0"/>
                  </a:moveTo>
                  <a:lnTo>
                    <a:pt x="3042735" y="0"/>
                  </a:lnTo>
                  <a:lnTo>
                    <a:pt x="3042735" y="1344760"/>
                  </a:lnTo>
                  <a:lnTo>
                    <a:pt x="0" y="1344760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42735" cy="1382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124222" y="2046490"/>
            <a:ext cx="6890560" cy="3787526"/>
          </a:xfrm>
          <a:custGeom>
            <a:avLst/>
            <a:gdLst/>
            <a:ahLst/>
            <a:cxnLst/>
            <a:rect r="r" b="b" t="t" l="l"/>
            <a:pathLst>
              <a:path h="3787526" w="6890560">
                <a:moveTo>
                  <a:pt x="0" y="0"/>
                </a:moveTo>
                <a:lnTo>
                  <a:pt x="6890560" y="0"/>
                </a:lnTo>
                <a:lnTo>
                  <a:pt x="6890560" y="3787526"/>
                </a:lnTo>
                <a:lnTo>
                  <a:pt x="0" y="378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EDE303"/>
            </a:solidFill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9480391" y="2046490"/>
            <a:ext cx="6683387" cy="3787526"/>
            <a:chOff x="0" y="0"/>
            <a:chExt cx="1677039" cy="9503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77039" cy="950391"/>
            </a:xfrm>
            <a:custGeom>
              <a:avLst/>
              <a:gdLst/>
              <a:ahLst/>
              <a:cxnLst/>
              <a:rect r="r" b="b" t="t" l="l"/>
              <a:pathLst>
                <a:path h="950391" w="1677039">
                  <a:moveTo>
                    <a:pt x="0" y="0"/>
                  </a:moveTo>
                  <a:lnTo>
                    <a:pt x="1677039" y="0"/>
                  </a:lnTo>
                  <a:lnTo>
                    <a:pt x="1677039" y="950391"/>
                  </a:lnTo>
                  <a:lnTo>
                    <a:pt x="0" y="950391"/>
                  </a:lnTo>
                  <a:close/>
                </a:path>
              </a:pathLst>
            </a:custGeom>
            <a:solidFill>
              <a:srgbClr val="145DA0"/>
            </a:solidFill>
            <a:ln w="104775" cap="sq">
              <a:solidFill>
                <a:srgbClr val="EDE303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77039" cy="988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124222" y="6070096"/>
            <a:ext cx="6890560" cy="3787526"/>
          </a:xfrm>
          <a:custGeom>
            <a:avLst/>
            <a:gdLst/>
            <a:ahLst/>
            <a:cxnLst/>
            <a:rect r="r" b="b" t="t" l="l"/>
            <a:pathLst>
              <a:path h="3787526" w="6890560">
                <a:moveTo>
                  <a:pt x="0" y="0"/>
                </a:moveTo>
                <a:lnTo>
                  <a:pt x="6890560" y="0"/>
                </a:lnTo>
                <a:lnTo>
                  <a:pt x="6890560" y="3787527"/>
                </a:lnTo>
                <a:lnTo>
                  <a:pt x="0" y="3787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2" t="-47" r="-1122" b="0"/>
            </a:stretch>
          </a:blipFill>
          <a:ln w="38100" cap="sq">
            <a:solidFill>
              <a:srgbClr val="EDE303"/>
            </a:solidFill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9782241" y="2262064"/>
            <a:ext cx="5982178" cy="3379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922" spc="-3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Pengguna akan melihat hasil pencarian dari kata kunci informasi dengan penjelasan sebagai berikut:</a:t>
            </a:r>
          </a:p>
          <a:p>
            <a:pPr algn="l" marL="414976" indent="-207488" lvl="1">
              <a:lnSpc>
                <a:spcPts val="2690"/>
              </a:lnSpc>
              <a:buAutoNum type="arabicPeriod" startAt="1"/>
            </a:pPr>
            <a:r>
              <a:rPr lang="en-US" sz="1922" spc="-3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Ditemukan 2292 dari pencarian anda melalui kata kunci: manajemen. Artinya perpustakaan meiliki koleksi sebanyak 2292 dengan judul informasi yang dicari</a:t>
            </a:r>
          </a:p>
          <a:p>
            <a:pPr algn="l" marL="414976" indent="-207488" lvl="1">
              <a:lnSpc>
                <a:spcPts val="2690"/>
              </a:lnSpc>
              <a:buAutoNum type="arabicPeriod" startAt="1"/>
            </a:pPr>
            <a:r>
              <a:rPr lang="en-US" sz="1922" spc="-3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hasil paling atas adalah hasil yang paling sesuai dengan kata kunci berdasarkan sistem</a:t>
            </a:r>
          </a:p>
          <a:p>
            <a:pPr algn="l" marL="414976" indent="-207488" lvl="1">
              <a:lnSpc>
                <a:spcPts val="2690"/>
              </a:lnSpc>
              <a:spcBef>
                <a:spcPct val="0"/>
              </a:spcBef>
              <a:buAutoNum type="arabicPeriod" startAt="1"/>
            </a:pPr>
            <a:r>
              <a:rPr lang="en-US" sz="1922" spc="-3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kemiduan pengguna memilih salah satu hasil pencarian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87271" y="952500"/>
            <a:ext cx="10313458" cy="646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14"/>
              </a:lnSpc>
              <a:spcBef>
                <a:spcPct val="0"/>
              </a:spcBef>
            </a:pPr>
            <a:r>
              <a:rPr lang="en-US" b="true" sz="3795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TAMPILAN HASIL PENCARIAN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480391" y="6070096"/>
            <a:ext cx="6683387" cy="3787526"/>
            <a:chOff x="0" y="0"/>
            <a:chExt cx="1677039" cy="95039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77039" cy="950391"/>
            </a:xfrm>
            <a:custGeom>
              <a:avLst/>
              <a:gdLst/>
              <a:ahLst/>
              <a:cxnLst/>
              <a:rect r="r" b="b" t="t" l="l"/>
              <a:pathLst>
                <a:path h="950391" w="1677039">
                  <a:moveTo>
                    <a:pt x="0" y="0"/>
                  </a:moveTo>
                  <a:lnTo>
                    <a:pt x="1677039" y="0"/>
                  </a:lnTo>
                  <a:lnTo>
                    <a:pt x="1677039" y="950391"/>
                  </a:lnTo>
                  <a:lnTo>
                    <a:pt x="0" y="950391"/>
                  </a:lnTo>
                  <a:close/>
                </a:path>
              </a:pathLst>
            </a:custGeom>
            <a:solidFill>
              <a:srgbClr val="145DA0"/>
            </a:solidFill>
            <a:ln w="104775" cap="sq">
              <a:solidFill>
                <a:srgbClr val="EDE303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677039" cy="988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782241" y="6594191"/>
            <a:ext cx="5982178" cy="2701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4976" indent="-207488" lvl="1">
              <a:lnSpc>
                <a:spcPts val="2690"/>
              </a:lnSpc>
              <a:buAutoNum type="arabicPeriod" startAt="1"/>
            </a:pPr>
            <a:r>
              <a:rPr lang="en-US" sz="1922" spc="-3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Jika status buku tersedia (berwarna biru) berarti buku tersebut ada di perpustakaan. Kemudian pengguna melihat ke ruas sebelahnya yang merupakan lokasi keberadaan buku tersebut</a:t>
            </a:r>
          </a:p>
          <a:p>
            <a:pPr algn="l" marL="414976" indent="-207488" lvl="1">
              <a:lnSpc>
                <a:spcPts val="2690"/>
              </a:lnSpc>
              <a:spcBef>
                <a:spcPct val="0"/>
              </a:spcBef>
              <a:buAutoNum type="arabicPeriod" startAt="1"/>
            </a:pPr>
            <a:r>
              <a:rPr lang="en-US" sz="1922" spc="-3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Jika status buku sedang dipinjam (berwarna merah) maka pengguna tidak dapat menemukan buku tersebut di perpustakaan hingga tanggal jatuh tempo pengembalian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23887" y="-2346523"/>
            <a:ext cx="4693046" cy="46930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442915" y="5896803"/>
            <a:ext cx="3845085" cy="5782285"/>
            <a:chOff x="0" y="0"/>
            <a:chExt cx="660400" cy="993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993118"/>
            </a:xfrm>
            <a:custGeom>
              <a:avLst/>
              <a:gdLst/>
              <a:ahLst/>
              <a:cxnLst/>
              <a:rect r="r" b="b" t="t" l="l"/>
              <a:pathLst>
                <a:path h="9931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724420" y="2104305"/>
            <a:ext cx="8839159" cy="4755978"/>
          </a:xfrm>
          <a:custGeom>
            <a:avLst/>
            <a:gdLst/>
            <a:ahLst/>
            <a:cxnLst/>
            <a:rect r="r" b="b" t="t" l="l"/>
            <a:pathLst>
              <a:path h="4755978" w="8839159">
                <a:moveTo>
                  <a:pt x="0" y="0"/>
                </a:moveTo>
                <a:lnTo>
                  <a:pt x="8839160" y="0"/>
                </a:lnTo>
                <a:lnTo>
                  <a:pt x="8839160" y="4755978"/>
                </a:lnTo>
                <a:lnTo>
                  <a:pt x="0" y="475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051D40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5444885" y="7124297"/>
            <a:ext cx="7398230" cy="1663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7"/>
              </a:lnSpc>
              <a:spcBef>
                <a:spcPct val="0"/>
              </a:spcBef>
            </a:pPr>
            <a:r>
              <a:rPr lang="en-US" sz="2377" spc="-4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e-RESOURCE memberikan kemudahan dalam hal akses digital dengan melanggan jurnal ilmiah. Ada sekitar 4 milyar artikel yang dapat digunakan oleh seluruh masyarakat di Indonesia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73639" y="333958"/>
            <a:ext cx="10940722" cy="131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5" b="true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E-RESOURCE PERPUSTAKAAN NASIONAL</a:t>
            </a:r>
          </a:p>
          <a:p>
            <a:pPr algn="ctr" marL="0" indent="0" lvl="0">
              <a:lnSpc>
                <a:spcPts val="5314"/>
              </a:lnSpc>
              <a:spcBef>
                <a:spcPct val="0"/>
              </a:spcBef>
            </a:pPr>
            <a:r>
              <a:rPr lang="en-US" b="true" sz="3795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REPUBLIK INDONESIA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58259" y="9054645"/>
            <a:ext cx="7771483" cy="926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4"/>
              </a:lnSpc>
            </a:pPr>
            <a:r>
              <a:rPr lang="en-US" sz="2696" b="true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AKSES PADA:</a:t>
            </a:r>
          </a:p>
          <a:p>
            <a:pPr algn="ctr" marL="0" indent="0" lvl="0">
              <a:lnSpc>
                <a:spcPts val="3774"/>
              </a:lnSpc>
              <a:spcBef>
                <a:spcPct val="0"/>
              </a:spcBef>
            </a:pPr>
            <a:r>
              <a:rPr lang="en-US" b="true" sz="2696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https://e-resource.perpusnas.go.id/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23887" y="-2346523"/>
            <a:ext cx="4693046" cy="46930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442915" y="5896803"/>
            <a:ext cx="3845085" cy="5782285"/>
            <a:chOff x="0" y="0"/>
            <a:chExt cx="660400" cy="993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993118"/>
            </a:xfrm>
            <a:custGeom>
              <a:avLst/>
              <a:gdLst/>
              <a:ahLst/>
              <a:cxnLst/>
              <a:rect r="r" b="b" t="t" l="l"/>
              <a:pathLst>
                <a:path h="9931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938256" y="2037168"/>
            <a:ext cx="8555889" cy="3176374"/>
          </a:xfrm>
          <a:custGeom>
            <a:avLst/>
            <a:gdLst/>
            <a:ahLst/>
            <a:cxnLst/>
            <a:rect r="r" b="b" t="t" l="l"/>
            <a:pathLst>
              <a:path h="3176374" w="8555889">
                <a:moveTo>
                  <a:pt x="0" y="0"/>
                </a:moveTo>
                <a:lnTo>
                  <a:pt x="8555889" y="0"/>
                </a:lnTo>
                <a:lnTo>
                  <a:pt x="8555889" y="3176374"/>
                </a:lnTo>
                <a:lnTo>
                  <a:pt x="0" y="3176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641177" y="5603469"/>
            <a:ext cx="5381213" cy="4553852"/>
          </a:xfrm>
          <a:custGeom>
            <a:avLst/>
            <a:gdLst/>
            <a:ahLst/>
            <a:cxnLst/>
            <a:rect r="r" b="b" t="t" l="l"/>
            <a:pathLst>
              <a:path h="4553852" w="5381213">
                <a:moveTo>
                  <a:pt x="0" y="0"/>
                </a:moveTo>
                <a:lnTo>
                  <a:pt x="5381213" y="0"/>
                </a:lnTo>
                <a:lnTo>
                  <a:pt x="5381213" y="4553851"/>
                </a:lnTo>
                <a:lnTo>
                  <a:pt x="0" y="4553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3673639" y="333958"/>
            <a:ext cx="10940722" cy="131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5" b="true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PANDUAN PEMANFAATAN E-RESOURCES PERPUSTAKAAN NASIONAL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308423"/>
            <a:ext cx="6696224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Kunjungi laman https://e-resources.perpusnas.go.id/</a:t>
            </a:r>
          </a:p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Ketikan No. Anggota dan Password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020660"/>
            <a:ext cx="5849700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Klik masuk</a:t>
            </a:r>
          </a:p>
          <a:p>
            <a:pPr algn="l" marL="410209" indent="-205105" lvl="1">
              <a:lnSpc>
                <a:spcPts val="2659"/>
              </a:lnSpc>
              <a:spcBef>
                <a:spcPct val="0"/>
              </a:spcBef>
              <a:buAutoNum type="arabicPeriod" startAt="1"/>
            </a:pPr>
            <a:r>
              <a:rPr lang="en-US" sz="1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Scroll kebawah, pilih e-resource yang dibutuhkan, contoh “Springer Nature”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23887" y="-2346523"/>
            <a:ext cx="4693046" cy="46930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36953" y="7880394"/>
            <a:ext cx="3845085" cy="5782285"/>
            <a:chOff x="0" y="0"/>
            <a:chExt cx="660400" cy="993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993118"/>
            </a:xfrm>
            <a:custGeom>
              <a:avLst/>
              <a:gdLst/>
              <a:ahLst/>
              <a:cxnLst/>
              <a:rect r="r" b="b" t="t" l="l"/>
              <a:pathLst>
                <a:path h="9931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225053" y="1097576"/>
            <a:ext cx="7717600" cy="8091848"/>
          </a:xfrm>
          <a:custGeom>
            <a:avLst/>
            <a:gdLst/>
            <a:ahLst/>
            <a:cxnLst/>
            <a:rect r="r" b="b" t="t" l="l"/>
            <a:pathLst>
              <a:path h="8091848" w="7717600">
                <a:moveTo>
                  <a:pt x="0" y="0"/>
                </a:moveTo>
                <a:lnTo>
                  <a:pt x="7717600" y="0"/>
                </a:lnTo>
                <a:lnTo>
                  <a:pt x="7717600" y="8091848"/>
                </a:lnTo>
                <a:lnTo>
                  <a:pt x="0" y="8091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1090" y="4486910"/>
            <a:ext cx="738366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5.Ketikan topik pada kotak pencarian, contoh ”management”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6.Pilih jenis konten yang dibutuhkan, contoh “book”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DAG6iTYU1gI</dc:identifier>
  <dcterms:modified xsi:type="dcterms:W3CDTF">2011-08-01T06:04:30Z</dcterms:modified>
  <cp:revision>1</cp:revision>
  <dc:title>PPT 2023 PENELUSURAN DATABASE ONLINE</dc:title>
</cp:coreProperties>
</file>