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Bree Serif" panose="020B0604020202020204" charset="0"/>
      <p:regular r:id="rId33"/>
    </p:embeddedFont>
    <p:embeddedFont>
      <p:font typeface="Dosis Ultra-Bold" panose="020B0604020202020204" charset="0"/>
      <p:regular r:id="rId34"/>
    </p:embeddedFont>
    <p:embeddedFont>
      <p:font typeface="Dreaming Outloud Sans" panose="020B0604020202020204" charset="0"/>
      <p:regular r:id="rId35"/>
    </p:embeddedFont>
    <p:embeddedFont>
      <p:font typeface="League Spartan" panose="020B0604020202020204" charset="0"/>
      <p:regular r:id="rId36"/>
    </p:embeddedFont>
    <p:embeddedFont>
      <p:font typeface="Montserrat Classic" panose="020B0604020202020204" charset="0"/>
      <p:regular r:id="rId37"/>
    </p:embeddedFont>
    <p:embeddedFont>
      <p:font typeface="Montserrat Classic Bold" panose="020B0604020202020204" charset="0"/>
      <p:regular r:id="rId38"/>
    </p:embeddedFont>
    <p:embeddedFont>
      <p:font typeface="Open Sans" panose="020B0606030504020204" pitchFamily="34" charset="0"/>
      <p:regular r:id="rId39"/>
    </p:embeddedFont>
    <p:embeddedFont>
      <p:font typeface="Open Sans Bold" panose="020B0604020202020204" charset="0"/>
      <p:regular r:id="rId40"/>
    </p:embeddedFont>
    <p:embeddedFont>
      <p:font typeface="Open Sans Extra Bold" panose="020B0604020202020204" charset="0"/>
      <p:regular r:id="rId41"/>
    </p:embeddedFont>
    <p:embeddedFont>
      <p:font typeface="Open Sauce" panose="020B0604020202020204" charset="0"/>
      <p:regular r:id="rId42"/>
    </p:embeddedFont>
    <p:embeddedFont>
      <p:font typeface="Open Sauce Bold" panose="020B0604020202020204" charset="0"/>
      <p:regular r:id="rId43"/>
    </p:embeddedFont>
    <p:embeddedFont>
      <p:font typeface="Open Sauce Italics" panose="020B0604020202020204" charset="0"/>
      <p:regular r:id="rId44"/>
    </p:embeddedFont>
    <p:embeddedFont>
      <p:font typeface="Poppins" panose="00000500000000000000" pitchFamily="2" charset="0"/>
      <p:regular r:id="rId45"/>
    </p:embeddedFont>
    <p:embeddedFont>
      <p:font typeface="Poppins Bold" panose="020B0604020202020204" charset="0"/>
      <p:regular r:id="rId46"/>
    </p:embeddedFont>
    <p:embeddedFont>
      <p:font typeface="Poppins Semi-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7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4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11.sv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6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5.png"/><Relationship Id="rId3" Type="http://schemas.openxmlformats.org/officeDocument/2006/relationships/image" Target="../media/image46.jpe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64538" y="455790"/>
            <a:ext cx="1543080" cy="1942000"/>
          </a:xfrm>
          <a:custGeom>
            <a:avLst/>
            <a:gdLst/>
            <a:ahLst/>
            <a:cxnLst/>
            <a:rect l="l" t="t" r="r" b="b"/>
            <a:pathLst>
              <a:path w="1543080" h="1942000">
                <a:moveTo>
                  <a:pt x="0" y="0"/>
                </a:moveTo>
                <a:lnTo>
                  <a:pt x="1543080" y="0"/>
                </a:lnTo>
                <a:lnTo>
                  <a:pt x="1543080" y="1941999"/>
                </a:lnTo>
                <a:lnTo>
                  <a:pt x="0" y="19419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36591" y="732435"/>
            <a:ext cx="4962448" cy="8822129"/>
          </a:xfrm>
          <a:custGeom>
            <a:avLst/>
            <a:gdLst/>
            <a:ahLst/>
            <a:cxnLst/>
            <a:rect l="l" t="t" r="r" b="b"/>
            <a:pathLst>
              <a:path w="4962448" h="8822129">
                <a:moveTo>
                  <a:pt x="0" y="0"/>
                </a:moveTo>
                <a:lnTo>
                  <a:pt x="4962447" y="0"/>
                </a:lnTo>
                <a:lnTo>
                  <a:pt x="4962447" y="8822130"/>
                </a:lnTo>
                <a:lnTo>
                  <a:pt x="0" y="88221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0" cap="sq">
            <a:solidFill>
              <a:srgbClr val="1C5739"/>
            </a:solidFill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1752928" y="7034551"/>
            <a:ext cx="8553855" cy="98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2889" spc="14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PERPUSTAKAAN PUSTAKALAYA USB YPKP</a:t>
            </a:r>
          </a:p>
          <a:p>
            <a:pPr algn="l">
              <a:lnSpc>
                <a:spcPts val="4045"/>
              </a:lnSpc>
            </a:pPr>
            <a:r>
              <a:rPr lang="en-US" sz="2889" spc="14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64538" y="3702714"/>
            <a:ext cx="6093956" cy="1830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242"/>
              </a:lnSpc>
              <a:spcBef>
                <a:spcPct val="0"/>
              </a:spcBef>
            </a:pPr>
            <a:r>
              <a:rPr lang="en-US" sz="10320" b="1" spc="51">
                <a:solidFill>
                  <a:srgbClr val="1C573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LITERASI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4538" y="5009692"/>
            <a:ext cx="8538533" cy="198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428"/>
              </a:lnSpc>
              <a:spcBef>
                <a:spcPct val="0"/>
              </a:spcBef>
            </a:pPr>
            <a:r>
              <a:rPr lang="en-US" sz="11179" b="1" spc="55" dirty="0">
                <a:solidFill>
                  <a:srgbClr val="1C573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INFORMASI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1963203"/>
            <a:chOff x="0" y="0"/>
            <a:chExt cx="5016842" cy="51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17058"/>
            </a:xfrm>
            <a:custGeom>
              <a:avLst/>
              <a:gdLst/>
              <a:ahLst/>
              <a:cxnLst/>
              <a:rect l="l" t="t" r="r" b="b"/>
              <a:pathLst>
                <a:path w="5016842" h="517058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1114" y="2354885"/>
            <a:ext cx="17619715" cy="6903415"/>
            <a:chOff x="0" y="0"/>
            <a:chExt cx="4640583" cy="1818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0583" cy="1818183"/>
            </a:xfrm>
            <a:custGeom>
              <a:avLst/>
              <a:gdLst/>
              <a:ahLst/>
              <a:cxnLst/>
              <a:rect l="l" t="t" r="r" b="b"/>
              <a:pathLst>
                <a:path w="4640583" h="1818183">
                  <a:moveTo>
                    <a:pt x="0" y="0"/>
                  </a:moveTo>
                  <a:lnTo>
                    <a:pt x="4640583" y="0"/>
                  </a:lnTo>
                  <a:lnTo>
                    <a:pt x="4640583" y="1818183"/>
                  </a:lnTo>
                  <a:lnTo>
                    <a:pt x="0" y="1818183"/>
                  </a:lnTo>
                  <a:close/>
                </a:path>
              </a:pathLst>
            </a:custGeom>
            <a:solidFill>
              <a:srgbClr val="1C5739"/>
            </a:solidFill>
            <a:ln w="85725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640583" cy="1837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581470" y="-646442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6" y="0"/>
                </a:lnTo>
                <a:lnTo>
                  <a:pt x="3256086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79830" y="119390"/>
            <a:ext cx="11465774" cy="86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4782" spc="4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ALAT TELUSUR KOLEKSI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55936" y="2724646"/>
            <a:ext cx="6504063" cy="50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4"/>
              </a:lnSpc>
            </a:pPr>
            <a:r>
              <a:rPr lang="en-US" sz="30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TAMPILAN HASIL PENCARIAN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59955" y="3683312"/>
            <a:ext cx="8216757" cy="4246561"/>
            <a:chOff x="0" y="0"/>
            <a:chExt cx="1369326" cy="7076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9326" cy="707691"/>
            </a:xfrm>
            <a:custGeom>
              <a:avLst/>
              <a:gdLst/>
              <a:ahLst/>
              <a:cxnLst/>
              <a:rect l="l" t="t" r="r" b="b"/>
              <a:pathLst>
                <a:path w="1369326" h="707691">
                  <a:moveTo>
                    <a:pt x="21671" y="0"/>
                  </a:moveTo>
                  <a:lnTo>
                    <a:pt x="1347655" y="0"/>
                  </a:lnTo>
                  <a:cubicBezTo>
                    <a:pt x="1353403" y="0"/>
                    <a:pt x="1358915" y="2283"/>
                    <a:pt x="1362979" y="6347"/>
                  </a:cubicBezTo>
                  <a:cubicBezTo>
                    <a:pt x="1367043" y="10411"/>
                    <a:pt x="1369326" y="15923"/>
                    <a:pt x="1369326" y="21671"/>
                  </a:cubicBezTo>
                  <a:lnTo>
                    <a:pt x="1369326" y="686020"/>
                  </a:lnTo>
                  <a:cubicBezTo>
                    <a:pt x="1369326" y="697989"/>
                    <a:pt x="1359624" y="707691"/>
                    <a:pt x="1347655" y="707691"/>
                  </a:cubicBezTo>
                  <a:lnTo>
                    <a:pt x="21671" y="707691"/>
                  </a:lnTo>
                  <a:cubicBezTo>
                    <a:pt x="9702" y="707691"/>
                    <a:pt x="0" y="697989"/>
                    <a:pt x="0" y="686020"/>
                  </a:cubicBezTo>
                  <a:lnTo>
                    <a:pt x="0" y="21671"/>
                  </a:lnTo>
                  <a:cubicBezTo>
                    <a:pt x="0" y="9702"/>
                    <a:pt x="9702" y="0"/>
                    <a:pt x="21671" y="0"/>
                  </a:cubicBezTo>
                  <a:close/>
                </a:path>
              </a:pathLst>
            </a:custGeom>
            <a:blipFill>
              <a:blip r:embed="rId5"/>
              <a:stretch>
                <a:fillRect t="-2519" b="-11288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7854" y="3725712"/>
            <a:ext cx="8380191" cy="4204161"/>
            <a:chOff x="0" y="0"/>
            <a:chExt cx="1410647" cy="7076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10647" cy="707691"/>
            </a:xfrm>
            <a:custGeom>
              <a:avLst/>
              <a:gdLst/>
              <a:ahLst/>
              <a:cxnLst/>
              <a:rect l="l" t="t" r="r" b="b"/>
              <a:pathLst>
                <a:path w="1410647" h="707691">
                  <a:moveTo>
                    <a:pt x="21248" y="0"/>
                  </a:moveTo>
                  <a:lnTo>
                    <a:pt x="1389399" y="0"/>
                  </a:lnTo>
                  <a:cubicBezTo>
                    <a:pt x="1401134" y="0"/>
                    <a:pt x="1410647" y="9513"/>
                    <a:pt x="1410647" y="21248"/>
                  </a:cubicBezTo>
                  <a:lnTo>
                    <a:pt x="1410647" y="686443"/>
                  </a:lnTo>
                  <a:cubicBezTo>
                    <a:pt x="1410647" y="692078"/>
                    <a:pt x="1408409" y="697483"/>
                    <a:pt x="1404424" y="701468"/>
                  </a:cubicBezTo>
                  <a:cubicBezTo>
                    <a:pt x="1400439" y="705453"/>
                    <a:pt x="1395034" y="707691"/>
                    <a:pt x="1389399" y="707691"/>
                  </a:cubicBezTo>
                  <a:lnTo>
                    <a:pt x="21248" y="707691"/>
                  </a:lnTo>
                  <a:cubicBezTo>
                    <a:pt x="15613" y="707691"/>
                    <a:pt x="10208" y="705453"/>
                    <a:pt x="6223" y="701468"/>
                  </a:cubicBezTo>
                  <a:cubicBezTo>
                    <a:pt x="2239" y="697483"/>
                    <a:pt x="0" y="692078"/>
                    <a:pt x="0" y="686443"/>
                  </a:cubicBezTo>
                  <a:lnTo>
                    <a:pt x="0" y="21248"/>
                  </a:lnTo>
                  <a:cubicBezTo>
                    <a:pt x="0" y="9513"/>
                    <a:pt x="9513" y="0"/>
                    <a:pt x="21248" y="0"/>
                  </a:cubicBezTo>
                  <a:close/>
                </a:path>
              </a:pathLst>
            </a:custGeom>
            <a:blipFill>
              <a:blip r:embed="rId6"/>
              <a:stretch>
                <a:fillRect t="-1652" b="-5667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291433" y="8005283"/>
            <a:ext cx="6504063" cy="514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4"/>
              </a:lnSpc>
            </a:pPr>
            <a:r>
              <a:rPr lang="en-US" sz="30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Tampilan hasil pencarian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76646" y="8005283"/>
            <a:ext cx="6504063" cy="514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4"/>
              </a:lnSpc>
            </a:pPr>
            <a:r>
              <a:rPr lang="en-US" sz="30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Tampilan data bibliografi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1963203"/>
            <a:chOff x="0" y="0"/>
            <a:chExt cx="5016842" cy="51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17058"/>
            </a:xfrm>
            <a:custGeom>
              <a:avLst/>
              <a:gdLst/>
              <a:ahLst/>
              <a:cxnLst/>
              <a:rect l="l" t="t" r="r" b="b"/>
              <a:pathLst>
                <a:path w="5016842" h="517058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81470" y="-646442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6" y="0"/>
                </a:lnTo>
                <a:lnTo>
                  <a:pt x="3256086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79830" y="119390"/>
            <a:ext cx="11465774" cy="86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4782" spc="4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ALAT TELUSUR KOLEKSI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4933" y="3592164"/>
            <a:ext cx="9128038" cy="4579340"/>
            <a:chOff x="0" y="0"/>
            <a:chExt cx="1410647" cy="7076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0647" cy="707691"/>
            </a:xfrm>
            <a:custGeom>
              <a:avLst/>
              <a:gdLst/>
              <a:ahLst/>
              <a:cxnLst/>
              <a:rect l="l" t="t" r="r" b="b"/>
              <a:pathLst>
                <a:path w="1410647" h="707691">
                  <a:moveTo>
                    <a:pt x="19507" y="0"/>
                  </a:moveTo>
                  <a:lnTo>
                    <a:pt x="1391140" y="0"/>
                  </a:lnTo>
                  <a:cubicBezTo>
                    <a:pt x="1396314" y="0"/>
                    <a:pt x="1401275" y="2055"/>
                    <a:pt x="1404934" y="5714"/>
                  </a:cubicBezTo>
                  <a:cubicBezTo>
                    <a:pt x="1408592" y="9372"/>
                    <a:pt x="1410647" y="14334"/>
                    <a:pt x="1410647" y="19507"/>
                  </a:cubicBezTo>
                  <a:lnTo>
                    <a:pt x="1410647" y="688184"/>
                  </a:lnTo>
                  <a:cubicBezTo>
                    <a:pt x="1410647" y="693358"/>
                    <a:pt x="1408592" y="698319"/>
                    <a:pt x="1404934" y="701978"/>
                  </a:cubicBezTo>
                  <a:cubicBezTo>
                    <a:pt x="1401275" y="705636"/>
                    <a:pt x="1396314" y="707691"/>
                    <a:pt x="1391140" y="707691"/>
                  </a:cubicBezTo>
                  <a:lnTo>
                    <a:pt x="19507" y="707691"/>
                  </a:lnTo>
                  <a:cubicBezTo>
                    <a:pt x="14334" y="707691"/>
                    <a:pt x="9372" y="705636"/>
                    <a:pt x="5714" y="701978"/>
                  </a:cubicBezTo>
                  <a:cubicBezTo>
                    <a:pt x="2055" y="698319"/>
                    <a:pt x="0" y="693358"/>
                    <a:pt x="0" y="688184"/>
                  </a:cubicBezTo>
                  <a:lnTo>
                    <a:pt x="0" y="19507"/>
                  </a:lnTo>
                  <a:cubicBezTo>
                    <a:pt x="0" y="14334"/>
                    <a:pt x="2055" y="9372"/>
                    <a:pt x="5714" y="5714"/>
                  </a:cubicBezTo>
                  <a:cubicBezTo>
                    <a:pt x="9372" y="2055"/>
                    <a:pt x="14334" y="0"/>
                    <a:pt x="19507" y="0"/>
                  </a:cubicBezTo>
                  <a:close/>
                </a:path>
              </a:pathLst>
            </a:custGeom>
            <a:blipFill>
              <a:blip r:embed="rId5"/>
              <a:stretch>
                <a:fillRect t="-1652" b="-5667"/>
              </a:stretch>
            </a:blipFill>
            <a:ln w="66675" cap="rnd">
              <a:solidFill>
                <a:srgbClr val="1C5739"/>
              </a:solidFill>
              <a:prstDash val="solid"/>
              <a:round/>
            </a:ln>
          </p:spPr>
        </p:sp>
      </p:grpSp>
      <p:sp>
        <p:nvSpPr>
          <p:cNvPr id="11" name="AutoShape 11"/>
          <p:cNvSpPr/>
          <p:nvPr/>
        </p:nvSpPr>
        <p:spPr>
          <a:xfrm flipV="1">
            <a:off x="5550541" y="5195056"/>
            <a:ext cx="620238" cy="244507"/>
          </a:xfrm>
          <a:prstGeom prst="line">
            <a:avLst/>
          </a:prstGeom>
          <a:ln w="38100" cap="flat">
            <a:solidFill>
              <a:srgbClr val="D6303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TextBox 12"/>
          <p:cNvSpPr txBox="1"/>
          <p:nvPr/>
        </p:nvSpPr>
        <p:spPr>
          <a:xfrm>
            <a:off x="6267685" y="4917904"/>
            <a:ext cx="1523182" cy="34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7"/>
              </a:lnSpc>
            </a:pPr>
            <a:r>
              <a:rPr lang="en-US" sz="1948" b="1">
                <a:solidFill>
                  <a:srgbClr val="D630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Lokasi Buku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8369969" y="6227602"/>
            <a:ext cx="238513" cy="363645"/>
          </a:xfrm>
          <a:prstGeom prst="line">
            <a:avLst/>
          </a:prstGeom>
          <a:ln w="38100" cap="flat">
            <a:solidFill>
              <a:srgbClr val="D6303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7023510" y="6572453"/>
            <a:ext cx="2309462" cy="28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8"/>
              </a:lnSpc>
            </a:pPr>
            <a:r>
              <a:rPr lang="en-US" sz="1705" b="1">
                <a:solidFill>
                  <a:srgbClr val="D630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Ketersediaan buku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5144767" y="7281419"/>
            <a:ext cx="666692" cy="0"/>
          </a:xfrm>
          <a:prstGeom prst="line">
            <a:avLst/>
          </a:prstGeom>
          <a:ln w="38100" cap="flat">
            <a:solidFill>
              <a:srgbClr val="D6303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TextBox 16"/>
          <p:cNvSpPr txBox="1"/>
          <p:nvPr/>
        </p:nvSpPr>
        <p:spPr>
          <a:xfrm>
            <a:off x="5702638" y="7122869"/>
            <a:ext cx="2309462" cy="28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8"/>
              </a:lnSpc>
            </a:pPr>
            <a:r>
              <a:rPr lang="en-US" sz="1705" b="1">
                <a:solidFill>
                  <a:srgbClr val="D630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Nomor Panggil Buku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958759" y="2354885"/>
            <a:ext cx="7919524" cy="6903415"/>
            <a:chOff x="0" y="0"/>
            <a:chExt cx="2085801" cy="18181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85801" cy="1818183"/>
            </a:xfrm>
            <a:custGeom>
              <a:avLst/>
              <a:gdLst/>
              <a:ahLst/>
              <a:cxnLst/>
              <a:rect l="l" t="t" r="r" b="b"/>
              <a:pathLst>
                <a:path w="2085801" h="1818183">
                  <a:moveTo>
                    <a:pt x="0" y="0"/>
                  </a:moveTo>
                  <a:lnTo>
                    <a:pt x="2085801" y="0"/>
                  </a:lnTo>
                  <a:lnTo>
                    <a:pt x="2085801" y="1818183"/>
                  </a:lnTo>
                  <a:lnTo>
                    <a:pt x="0" y="1818183"/>
                  </a:lnTo>
                  <a:close/>
                </a:path>
              </a:pathLst>
            </a:custGeom>
            <a:solidFill>
              <a:srgbClr val="1C5739"/>
            </a:solidFill>
            <a:ln w="85725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2085801" cy="1837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568506" y="3192405"/>
            <a:ext cx="7022085" cy="126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24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Setelah pengguna menemukan koleksi di OPAC, hal yang perlu dilakukan pengguna untuk bisa menemukan buku tersebut yaitu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38598" y="5172657"/>
            <a:ext cx="7251993" cy="278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just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Melihat lokasi buku</a:t>
            </a:r>
          </a:p>
          <a:p>
            <a:pPr marL="496574" lvl="1" indent="-248287" algn="just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Melihat ketersediaan buku</a:t>
            </a:r>
          </a:p>
          <a:p>
            <a:pPr marL="496574" lvl="1" indent="-248287" algn="just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Mencatat nomor panggil buku</a:t>
            </a:r>
          </a:p>
          <a:p>
            <a:pPr marL="496574" lvl="1" indent="-248287" algn="just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Pengguna dapat masuk ke bagian koleksi umum untuk mencari buku. mintalah bantuan ke pustakawan jika mengalami kesulitan dalam mencari buku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1963203"/>
            <a:chOff x="0" y="0"/>
            <a:chExt cx="5016842" cy="51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17058"/>
            </a:xfrm>
            <a:custGeom>
              <a:avLst/>
              <a:gdLst/>
              <a:ahLst/>
              <a:cxnLst/>
              <a:rect l="l" t="t" r="r" b="b"/>
              <a:pathLst>
                <a:path w="5016842" h="517058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81470" y="-646442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6" y="0"/>
                </a:lnTo>
                <a:lnTo>
                  <a:pt x="3256086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00500" y="344511"/>
            <a:ext cx="10287000" cy="135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  <a:spcBef>
                <a:spcPct val="0"/>
              </a:spcBef>
            </a:pPr>
            <a:r>
              <a:rPr lang="en-US" sz="2601" b="1">
                <a:solidFill>
                  <a:srgbClr val="FFFFFF"/>
                </a:solidFill>
                <a:latin typeface="Dosis Ultra-Bold"/>
                <a:ea typeface="Dosis Ultra-Bold"/>
                <a:cs typeface="Dosis Ultra-Bold"/>
                <a:sym typeface="Dosis Ultra-Bold"/>
              </a:rPr>
              <a:t>PERHATIKAN NOMOR PANGGIL BUKU YANG TERDAPAT PADA SAAT PENCARIAN MELALUI OPAC, SESUAIKAN DENGAN NOMOR PANGGIL BUKU YANG TERLETAK PADA SISI SAMPING BUKU</a:t>
            </a:r>
          </a:p>
        </p:txBody>
      </p:sp>
      <p:sp>
        <p:nvSpPr>
          <p:cNvPr id="9" name="Freeform 9"/>
          <p:cNvSpPr/>
          <p:nvPr/>
        </p:nvSpPr>
        <p:spPr>
          <a:xfrm>
            <a:off x="3111272" y="4270691"/>
            <a:ext cx="6865344" cy="3485124"/>
          </a:xfrm>
          <a:custGeom>
            <a:avLst/>
            <a:gdLst/>
            <a:ahLst/>
            <a:cxnLst/>
            <a:rect l="l" t="t" r="r" b="b"/>
            <a:pathLst>
              <a:path w="6865344" h="3485124">
                <a:moveTo>
                  <a:pt x="0" y="0"/>
                </a:moveTo>
                <a:lnTo>
                  <a:pt x="6865344" y="0"/>
                </a:lnTo>
                <a:lnTo>
                  <a:pt x="6865344" y="3485124"/>
                </a:lnTo>
                <a:lnTo>
                  <a:pt x="0" y="3485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196" t="-158370" r="-88412"/>
            </a:stretch>
          </a:blipFill>
          <a:ln w="104775" cap="sq">
            <a:solidFill>
              <a:srgbClr val="1C5739"/>
            </a:solidFill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>
            <a:off x="11542873" y="3232551"/>
            <a:ext cx="4383900" cy="5561405"/>
            <a:chOff x="0" y="0"/>
            <a:chExt cx="672170" cy="8527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2170" cy="852713"/>
            </a:xfrm>
            <a:custGeom>
              <a:avLst/>
              <a:gdLst/>
              <a:ahLst/>
              <a:cxnLst/>
              <a:rect l="l" t="t" r="r" b="b"/>
              <a:pathLst>
                <a:path w="672170" h="852713">
                  <a:moveTo>
                    <a:pt x="40618" y="0"/>
                  </a:moveTo>
                  <a:lnTo>
                    <a:pt x="631552" y="0"/>
                  </a:lnTo>
                  <a:cubicBezTo>
                    <a:pt x="653984" y="0"/>
                    <a:pt x="672170" y="18185"/>
                    <a:pt x="672170" y="40618"/>
                  </a:cubicBezTo>
                  <a:lnTo>
                    <a:pt x="672170" y="812095"/>
                  </a:lnTo>
                  <a:cubicBezTo>
                    <a:pt x="672170" y="822867"/>
                    <a:pt x="667890" y="833199"/>
                    <a:pt x="660273" y="840816"/>
                  </a:cubicBezTo>
                  <a:cubicBezTo>
                    <a:pt x="652656" y="848433"/>
                    <a:pt x="642324" y="852713"/>
                    <a:pt x="631552" y="852713"/>
                  </a:cubicBezTo>
                  <a:lnTo>
                    <a:pt x="40618" y="852713"/>
                  </a:lnTo>
                  <a:cubicBezTo>
                    <a:pt x="29845" y="852713"/>
                    <a:pt x="19514" y="848433"/>
                    <a:pt x="11897" y="840816"/>
                  </a:cubicBezTo>
                  <a:cubicBezTo>
                    <a:pt x="4279" y="833199"/>
                    <a:pt x="0" y="822867"/>
                    <a:pt x="0" y="812095"/>
                  </a:cubicBezTo>
                  <a:lnTo>
                    <a:pt x="0" y="40618"/>
                  </a:lnTo>
                  <a:cubicBezTo>
                    <a:pt x="0" y="29845"/>
                    <a:pt x="4279" y="19514"/>
                    <a:pt x="11897" y="11897"/>
                  </a:cubicBezTo>
                  <a:cubicBezTo>
                    <a:pt x="19514" y="4279"/>
                    <a:pt x="29845" y="0"/>
                    <a:pt x="40618" y="0"/>
                  </a:cubicBezTo>
                  <a:close/>
                </a:path>
              </a:pathLst>
            </a:custGeom>
            <a:blipFill>
              <a:blip r:embed="rId6"/>
              <a:stretch>
                <a:fillRect t="-2551" b="-2551"/>
              </a:stretch>
            </a:blipFill>
            <a:ln w="85725" cap="rnd">
              <a:solidFill>
                <a:srgbClr val="009245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56740" y="1102069"/>
            <a:ext cx="7132094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AKSES E-RESOURCES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350139" y="3307064"/>
            <a:ext cx="6793617" cy="3896736"/>
            <a:chOff x="0" y="0"/>
            <a:chExt cx="7981950" cy="4578350"/>
          </a:xfrm>
        </p:grpSpPr>
        <p:sp>
          <p:nvSpPr>
            <p:cNvPr id="6" name="Freeform 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00325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r="-38382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222787" y="3352115"/>
            <a:ext cx="6715074" cy="3851685"/>
            <a:chOff x="0" y="0"/>
            <a:chExt cx="7981950" cy="4578350"/>
          </a:xfrm>
        </p:grpSpPr>
        <p:sp>
          <p:nvSpPr>
            <p:cNvPr id="12" name="Freeform 12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1E12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1E12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12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5"/>
              <a:stretch>
                <a:fillRect l="-4885" r="-4886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180922" y="6162180"/>
            <a:ext cx="1886780" cy="3733319"/>
            <a:chOff x="0" y="0"/>
            <a:chExt cx="2620010" cy="5184140"/>
          </a:xfrm>
        </p:grpSpPr>
        <p:sp>
          <p:nvSpPr>
            <p:cNvPr id="18" name="Freeform 18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1095" r="-11095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4034218" y="6162180"/>
            <a:ext cx="2809890" cy="3893748"/>
            <a:chOff x="0" y="0"/>
            <a:chExt cx="4734560" cy="6560820"/>
          </a:xfrm>
        </p:grpSpPr>
        <p:sp>
          <p:nvSpPr>
            <p:cNvPr id="28" name="Freeform 28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7"/>
              <a:stretch>
                <a:fillRect l="-77242" r="-203837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61425" y="8548196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88318" y="2474008"/>
            <a:ext cx="2474130" cy="546573"/>
            <a:chOff x="0" y="0"/>
            <a:chExt cx="729864" cy="1612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9864" cy="161238"/>
            </a:xfrm>
            <a:custGeom>
              <a:avLst/>
              <a:gdLst/>
              <a:ahLst/>
              <a:cxnLst/>
              <a:rect l="l" t="t" r="r" b="b"/>
              <a:pathLst>
                <a:path w="729864" h="161238">
                  <a:moveTo>
                    <a:pt x="80619" y="0"/>
                  </a:moveTo>
                  <a:lnTo>
                    <a:pt x="649245" y="0"/>
                  </a:lnTo>
                  <a:cubicBezTo>
                    <a:pt x="670627" y="0"/>
                    <a:pt x="691132" y="8494"/>
                    <a:pt x="706251" y="23613"/>
                  </a:cubicBezTo>
                  <a:cubicBezTo>
                    <a:pt x="721370" y="38732"/>
                    <a:pt x="729864" y="59238"/>
                    <a:pt x="729864" y="80619"/>
                  </a:cubicBezTo>
                  <a:lnTo>
                    <a:pt x="729864" y="80619"/>
                  </a:lnTo>
                  <a:cubicBezTo>
                    <a:pt x="729864" y="125144"/>
                    <a:pt x="693770" y="161238"/>
                    <a:pt x="649245" y="161238"/>
                  </a:cubicBezTo>
                  <a:lnTo>
                    <a:pt x="80619" y="161238"/>
                  </a:lnTo>
                  <a:cubicBezTo>
                    <a:pt x="36094" y="161238"/>
                    <a:pt x="0" y="125144"/>
                    <a:pt x="0" y="80619"/>
                  </a:cubicBezTo>
                  <a:lnTo>
                    <a:pt x="0" y="80619"/>
                  </a:lnTo>
                  <a:cubicBezTo>
                    <a:pt x="0" y="36094"/>
                    <a:pt x="36094" y="0"/>
                    <a:pt x="8061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729864" cy="189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3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5125211"/>
            <a:ext cx="2474130" cy="546573"/>
            <a:chOff x="0" y="0"/>
            <a:chExt cx="729864" cy="161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9864" cy="161238"/>
            </a:xfrm>
            <a:custGeom>
              <a:avLst/>
              <a:gdLst/>
              <a:ahLst/>
              <a:cxnLst/>
              <a:rect l="l" t="t" r="r" b="b"/>
              <a:pathLst>
                <a:path w="729864" h="161238">
                  <a:moveTo>
                    <a:pt x="80619" y="0"/>
                  </a:moveTo>
                  <a:lnTo>
                    <a:pt x="649245" y="0"/>
                  </a:lnTo>
                  <a:cubicBezTo>
                    <a:pt x="670627" y="0"/>
                    <a:pt x="691132" y="8494"/>
                    <a:pt x="706251" y="23613"/>
                  </a:cubicBezTo>
                  <a:cubicBezTo>
                    <a:pt x="721370" y="38732"/>
                    <a:pt x="729864" y="59238"/>
                    <a:pt x="729864" y="80619"/>
                  </a:cubicBezTo>
                  <a:lnTo>
                    <a:pt x="729864" y="80619"/>
                  </a:lnTo>
                  <a:cubicBezTo>
                    <a:pt x="729864" y="125144"/>
                    <a:pt x="693770" y="161238"/>
                    <a:pt x="649245" y="161238"/>
                  </a:cubicBezTo>
                  <a:lnTo>
                    <a:pt x="80619" y="161238"/>
                  </a:lnTo>
                  <a:cubicBezTo>
                    <a:pt x="36094" y="161238"/>
                    <a:pt x="0" y="125144"/>
                    <a:pt x="0" y="80619"/>
                  </a:cubicBezTo>
                  <a:lnTo>
                    <a:pt x="0" y="80619"/>
                  </a:lnTo>
                  <a:cubicBezTo>
                    <a:pt x="0" y="36094"/>
                    <a:pt x="36094" y="0"/>
                    <a:pt x="8061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729864" cy="189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53650" y="2474008"/>
            <a:ext cx="3820082" cy="607749"/>
            <a:chOff x="0" y="0"/>
            <a:chExt cx="1126918" cy="1792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6918" cy="179285"/>
            </a:xfrm>
            <a:custGeom>
              <a:avLst/>
              <a:gdLst/>
              <a:ahLst/>
              <a:cxnLst/>
              <a:rect l="l" t="t" r="r" b="b"/>
              <a:pathLst>
                <a:path w="1126918" h="179285">
                  <a:moveTo>
                    <a:pt x="66879" y="0"/>
                  </a:moveTo>
                  <a:lnTo>
                    <a:pt x="1060039" y="0"/>
                  </a:lnTo>
                  <a:cubicBezTo>
                    <a:pt x="1077776" y="0"/>
                    <a:pt x="1094787" y="7046"/>
                    <a:pt x="1107329" y="19588"/>
                  </a:cubicBezTo>
                  <a:cubicBezTo>
                    <a:pt x="1119872" y="32131"/>
                    <a:pt x="1126918" y="49142"/>
                    <a:pt x="1126918" y="66879"/>
                  </a:cubicBezTo>
                  <a:lnTo>
                    <a:pt x="1126918" y="112406"/>
                  </a:lnTo>
                  <a:cubicBezTo>
                    <a:pt x="1126918" y="149342"/>
                    <a:pt x="1096975" y="179285"/>
                    <a:pt x="1060039" y="179285"/>
                  </a:cubicBezTo>
                  <a:lnTo>
                    <a:pt x="66879" y="179285"/>
                  </a:lnTo>
                  <a:cubicBezTo>
                    <a:pt x="29943" y="179285"/>
                    <a:pt x="0" y="149342"/>
                    <a:pt x="0" y="112406"/>
                  </a:cubicBezTo>
                  <a:lnTo>
                    <a:pt x="0" y="66879"/>
                  </a:lnTo>
                  <a:cubicBezTo>
                    <a:pt x="0" y="29943"/>
                    <a:pt x="29943" y="0"/>
                    <a:pt x="6687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126918" cy="20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6232078"/>
            <a:ext cx="2474130" cy="546573"/>
            <a:chOff x="0" y="0"/>
            <a:chExt cx="729864" cy="1612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9864" cy="161238"/>
            </a:xfrm>
            <a:custGeom>
              <a:avLst/>
              <a:gdLst/>
              <a:ahLst/>
              <a:cxnLst/>
              <a:rect l="l" t="t" r="r" b="b"/>
              <a:pathLst>
                <a:path w="729864" h="161238">
                  <a:moveTo>
                    <a:pt x="80619" y="0"/>
                  </a:moveTo>
                  <a:lnTo>
                    <a:pt x="649245" y="0"/>
                  </a:lnTo>
                  <a:cubicBezTo>
                    <a:pt x="670627" y="0"/>
                    <a:pt x="691132" y="8494"/>
                    <a:pt x="706251" y="23613"/>
                  </a:cubicBezTo>
                  <a:cubicBezTo>
                    <a:pt x="721370" y="38732"/>
                    <a:pt x="729864" y="59238"/>
                    <a:pt x="729864" y="80619"/>
                  </a:cubicBezTo>
                  <a:lnTo>
                    <a:pt x="729864" y="80619"/>
                  </a:lnTo>
                  <a:cubicBezTo>
                    <a:pt x="729864" y="125144"/>
                    <a:pt x="693770" y="161238"/>
                    <a:pt x="649245" y="161238"/>
                  </a:cubicBezTo>
                  <a:lnTo>
                    <a:pt x="80619" y="161238"/>
                  </a:lnTo>
                  <a:cubicBezTo>
                    <a:pt x="36094" y="161238"/>
                    <a:pt x="0" y="125144"/>
                    <a:pt x="0" y="80619"/>
                  </a:cubicBezTo>
                  <a:lnTo>
                    <a:pt x="0" y="80619"/>
                  </a:lnTo>
                  <a:cubicBezTo>
                    <a:pt x="0" y="36094"/>
                    <a:pt x="36094" y="0"/>
                    <a:pt x="8061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729864" cy="189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3"/>
                </a:lnSpc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673514" y="8013448"/>
            <a:ext cx="3717734" cy="2132447"/>
            <a:chOff x="0" y="0"/>
            <a:chExt cx="7981950" cy="4578350"/>
          </a:xfrm>
        </p:grpSpPr>
        <p:sp>
          <p:nvSpPr>
            <p:cNvPr id="17" name="Freeform 1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1E12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1E12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120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4885" r="-4886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087928" y="8356778"/>
            <a:ext cx="899732" cy="1780275"/>
            <a:chOff x="0" y="0"/>
            <a:chExt cx="2620010" cy="5184140"/>
          </a:xfrm>
        </p:grpSpPr>
        <p:sp>
          <p:nvSpPr>
            <p:cNvPr id="23" name="Freeform 2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1095" r="-11095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2059222" y="763852"/>
            <a:ext cx="10805825" cy="5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571">
                <a:solidFill>
                  <a:srgbClr val="397D5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USB YPKP DAN PERPUSNAS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059222" y="-27985"/>
            <a:ext cx="9642634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LINK AKSES E-RESOURCES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8318" y="2522901"/>
            <a:ext cx="2505085" cy="350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4"/>
              </a:lnSpc>
            </a:pPr>
            <a:r>
              <a:rPr lang="en-US" sz="19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E-BOOK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29330" y="3142477"/>
            <a:ext cx="7812974" cy="27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5551" lvl="1" indent="-167775" algn="l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kubuku.id/download/sangga-buana-e-library/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5174104"/>
            <a:ext cx="2505085" cy="350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4"/>
              </a:lnSpc>
            </a:pPr>
            <a:r>
              <a:rPr lang="en-US" sz="19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E-JOURNAL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03711" y="5795610"/>
            <a:ext cx="4422178" cy="27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143" lvl="1" indent="-169072" algn="l">
              <a:lnSpc>
                <a:spcPts val="2192"/>
              </a:lnSpc>
              <a:buFont typeface="Arial"/>
              <a:buChar char="•"/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https://www.proquest.com/login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680667" y="2467922"/>
            <a:ext cx="3566047" cy="64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4"/>
              </a:lnSpc>
            </a:pPr>
            <a:r>
              <a:rPr lang="en-US" sz="18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Directory Of Open Access Book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534600" y="3221489"/>
            <a:ext cx="5685138" cy="55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5551" lvl="1" indent="-167775" algn="l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https://doabooks.org</a:t>
            </a:r>
          </a:p>
          <a:p>
            <a:pPr algn="l">
              <a:lnSpc>
                <a:spcPts val="2175"/>
              </a:lnSpc>
            </a:pPr>
            <a:r>
              <a:rPr lang="en-US" sz="1554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Akses terhadap koleksi buku yang open access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28700" y="6280971"/>
            <a:ext cx="2505085" cy="350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4"/>
              </a:lnSpc>
            </a:pPr>
            <a:r>
              <a:rPr lang="en-US" sz="19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USB YPKP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99892" y="6914202"/>
            <a:ext cx="4605876" cy="27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143" lvl="1" indent="-169072" algn="l">
              <a:lnSpc>
                <a:spcPts val="2192"/>
              </a:lnSpc>
              <a:buFont typeface="Arial"/>
              <a:buChar char="•"/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https://jurnal.usbypkp.ac.id/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57905" y="3590152"/>
            <a:ext cx="7812974" cy="27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5551" lvl="1" indent="-167775" algn="l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pustakalaya.perpustakaan.co.id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088318" y="4026925"/>
            <a:ext cx="2474130" cy="546573"/>
            <a:chOff x="0" y="0"/>
            <a:chExt cx="729864" cy="16123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729864" cy="161238"/>
            </a:xfrm>
            <a:custGeom>
              <a:avLst/>
              <a:gdLst/>
              <a:ahLst/>
              <a:cxnLst/>
              <a:rect l="l" t="t" r="r" b="b"/>
              <a:pathLst>
                <a:path w="729864" h="161238">
                  <a:moveTo>
                    <a:pt x="80619" y="0"/>
                  </a:moveTo>
                  <a:lnTo>
                    <a:pt x="649245" y="0"/>
                  </a:lnTo>
                  <a:cubicBezTo>
                    <a:pt x="670627" y="0"/>
                    <a:pt x="691132" y="8494"/>
                    <a:pt x="706251" y="23613"/>
                  </a:cubicBezTo>
                  <a:cubicBezTo>
                    <a:pt x="721370" y="38732"/>
                    <a:pt x="729864" y="59238"/>
                    <a:pt x="729864" y="80619"/>
                  </a:cubicBezTo>
                  <a:lnTo>
                    <a:pt x="729864" y="80619"/>
                  </a:lnTo>
                  <a:cubicBezTo>
                    <a:pt x="729864" y="125144"/>
                    <a:pt x="693770" y="161238"/>
                    <a:pt x="649245" y="161238"/>
                  </a:cubicBezTo>
                  <a:lnTo>
                    <a:pt x="80619" y="161238"/>
                  </a:lnTo>
                  <a:cubicBezTo>
                    <a:pt x="36094" y="161238"/>
                    <a:pt x="0" y="125144"/>
                    <a:pt x="0" y="80619"/>
                  </a:cubicBezTo>
                  <a:lnTo>
                    <a:pt x="0" y="80619"/>
                  </a:lnTo>
                  <a:cubicBezTo>
                    <a:pt x="0" y="36094"/>
                    <a:pt x="36094" y="0"/>
                    <a:pt x="8061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729864" cy="189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3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088318" y="4075818"/>
            <a:ext cx="2505085" cy="350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4"/>
              </a:lnSpc>
            </a:pPr>
            <a:r>
              <a:rPr lang="en-US" sz="19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REPOSITORY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65611" y="4652174"/>
            <a:ext cx="4889114" cy="27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143" lvl="1" indent="-169072" algn="l">
              <a:lnSpc>
                <a:spcPts val="2192"/>
              </a:lnSpc>
              <a:buFont typeface="Arial"/>
              <a:buChar char="•"/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repository.usbypkp.ac.id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954319" y="7360196"/>
            <a:ext cx="4040454" cy="546573"/>
            <a:chOff x="0" y="0"/>
            <a:chExt cx="1191927" cy="16123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91927" cy="161238"/>
            </a:xfrm>
            <a:custGeom>
              <a:avLst/>
              <a:gdLst/>
              <a:ahLst/>
              <a:cxnLst/>
              <a:rect l="l" t="t" r="r" b="b"/>
              <a:pathLst>
                <a:path w="1191927" h="161238">
                  <a:moveTo>
                    <a:pt x="63231" y="0"/>
                  </a:moveTo>
                  <a:lnTo>
                    <a:pt x="1128696" y="0"/>
                  </a:lnTo>
                  <a:cubicBezTo>
                    <a:pt x="1163618" y="0"/>
                    <a:pt x="1191927" y="28310"/>
                    <a:pt x="1191927" y="63231"/>
                  </a:cubicBezTo>
                  <a:lnTo>
                    <a:pt x="1191927" y="98007"/>
                  </a:lnTo>
                  <a:cubicBezTo>
                    <a:pt x="1191927" y="132929"/>
                    <a:pt x="1163618" y="161238"/>
                    <a:pt x="1128696" y="161238"/>
                  </a:cubicBezTo>
                  <a:lnTo>
                    <a:pt x="63231" y="161238"/>
                  </a:lnTo>
                  <a:cubicBezTo>
                    <a:pt x="28310" y="161238"/>
                    <a:pt x="0" y="132929"/>
                    <a:pt x="0" y="98007"/>
                  </a:cubicBezTo>
                  <a:lnTo>
                    <a:pt x="0" y="63231"/>
                  </a:lnTo>
                  <a:cubicBezTo>
                    <a:pt x="0" y="28310"/>
                    <a:pt x="28310" y="0"/>
                    <a:pt x="63231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1191927" cy="189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3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820967" y="7426871"/>
            <a:ext cx="4262475" cy="350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4"/>
              </a:lnSpc>
            </a:pPr>
            <a:r>
              <a:rPr lang="en-US" sz="19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 PERPUSTAKAAN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81161" y="8011544"/>
            <a:ext cx="7812974" cy="27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143" lvl="1" indent="-169072" algn="l">
              <a:lnSpc>
                <a:spcPts val="2192"/>
              </a:lnSpc>
              <a:buFont typeface="Arial"/>
              <a:buChar char="•"/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https://pustakalaya.usbypkp.ac.id/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0553650" y="4290687"/>
            <a:ext cx="3820082" cy="607749"/>
            <a:chOff x="0" y="0"/>
            <a:chExt cx="1126918" cy="17928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26918" cy="179285"/>
            </a:xfrm>
            <a:custGeom>
              <a:avLst/>
              <a:gdLst/>
              <a:ahLst/>
              <a:cxnLst/>
              <a:rect l="l" t="t" r="r" b="b"/>
              <a:pathLst>
                <a:path w="1126918" h="179285">
                  <a:moveTo>
                    <a:pt x="66879" y="0"/>
                  </a:moveTo>
                  <a:lnTo>
                    <a:pt x="1060039" y="0"/>
                  </a:lnTo>
                  <a:cubicBezTo>
                    <a:pt x="1077776" y="0"/>
                    <a:pt x="1094787" y="7046"/>
                    <a:pt x="1107329" y="19588"/>
                  </a:cubicBezTo>
                  <a:cubicBezTo>
                    <a:pt x="1119872" y="32131"/>
                    <a:pt x="1126918" y="49142"/>
                    <a:pt x="1126918" y="66879"/>
                  </a:cubicBezTo>
                  <a:lnTo>
                    <a:pt x="1126918" y="112406"/>
                  </a:lnTo>
                  <a:cubicBezTo>
                    <a:pt x="1126918" y="149342"/>
                    <a:pt x="1096975" y="179285"/>
                    <a:pt x="1060039" y="179285"/>
                  </a:cubicBezTo>
                  <a:lnTo>
                    <a:pt x="66879" y="179285"/>
                  </a:lnTo>
                  <a:cubicBezTo>
                    <a:pt x="29943" y="179285"/>
                    <a:pt x="0" y="149342"/>
                    <a:pt x="0" y="112406"/>
                  </a:cubicBezTo>
                  <a:lnTo>
                    <a:pt x="0" y="66879"/>
                  </a:lnTo>
                  <a:cubicBezTo>
                    <a:pt x="0" y="29943"/>
                    <a:pt x="29943" y="0"/>
                    <a:pt x="6687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1126918" cy="20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0680667" y="4395111"/>
            <a:ext cx="3566047" cy="37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11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ONESEARCH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510333" y="5020373"/>
            <a:ext cx="7472764" cy="82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143" lvl="1" indent="-169072" algn="l">
              <a:lnSpc>
                <a:spcPts val="2192"/>
              </a:lnSpc>
              <a:buFont typeface="Arial"/>
              <a:buChar char="•"/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https://onesearch.id)</a:t>
            </a:r>
          </a:p>
          <a:p>
            <a:pPr algn="l">
              <a:lnSpc>
                <a:spcPts val="2192"/>
              </a:lnSpc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pencarian satu pintu untuk semua koleksi publik dari</a:t>
            </a:r>
          </a:p>
          <a:p>
            <a:pPr algn="l">
              <a:lnSpc>
                <a:spcPts val="2192"/>
              </a:lnSpc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perpustakaan, museum, arsip, &amp; sumber elektronik di   Indonesia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553650" y="6104311"/>
            <a:ext cx="3820082" cy="607749"/>
            <a:chOff x="0" y="0"/>
            <a:chExt cx="1126918" cy="179285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126918" cy="179285"/>
            </a:xfrm>
            <a:custGeom>
              <a:avLst/>
              <a:gdLst/>
              <a:ahLst/>
              <a:cxnLst/>
              <a:rect l="l" t="t" r="r" b="b"/>
              <a:pathLst>
                <a:path w="1126918" h="179285">
                  <a:moveTo>
                    <a:pt x="66879" y="0"/>
                  </a:moveTo>
                  <a:lnTo>
                    <a:pt x="1060039" y="0"/>
                  </a:lnTo>
                  <a:cubicBezTo>
                    <a:pt x="1077776" y="0"/>
                    <a:pt x="1094787" y="7046"/>
                    <a:pt x="1107329" y="19588"/>
                  </a:cubicBezTo>
                  <a:cubicBezTo>
                    <a:pt x="1119872" y="32131"/>
                    <a:pt x="1126918" y="49142"/>
                    <a:pt x="1126918" y="66879"/>
                  </a:cubicBezTo>
                  <a:lnTo>
                    <a:pt x="1126918" y="112406"/>
                  </a:lnTo>
                  <a:cubicBezTo>
                    <a:pt x="1126918" y="149342"/>
                    <a:pt x="1096975" y="179285"/>
                    <a:pt x="1060039" y="179285"/>
                  </a:cubicBezTo>
                  <a:lnTo>
                    <a:pt x="66879" y="179285"/>
                  </a:lnTo>
                  <a:cubicBezTo>
                    <a:pt x="29943" y="179285"/>
                    <a:pt x="0" y="149342"/>
                    <a:pt x="0" y="112406"/>
                  </a:cubicBezTo>
                  <a:lnTo>
                    <a:pt x="0" y="66879"/>
                  </a:lnTo>
                  <a:cubicBezTo>
                    <a:pt x="0" y="29943"/>
                    <a:pt x="29943" y="0"/>
                    <a:pt x="6687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1126918" cy="20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10680667" y="6208735"/>
            <a:ext cx="3566047" cy="37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11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RAMA REPOSITORY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553650" y="6816834"/>
            <a:ext cx="7639630" cy="82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143" lvl="1" indent="-169072" algn="l">
              <a:lnSpc>
                <a:spcPts val="2192"/>
              </a:lnSpc>
              <a:buFont typeface="Arial"/>
              <a:buChar char="•"/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https://rama.kemdikbud.go.id/</a:t>
            </a:r>
          </a:p>
          <a:p>
            <a:pPr algn="l">
              <a:lnSpc>
                <a:spcPts val="2192"/>
              </a:lnSpc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Repository untuk tugas akhir mahasiswa perguruan tinggi di Indonesia</a:t>
            </a:r>
          </a:p>
          <a:p>
            <a:pPr algn="l">
              <a:lnSpc>
                <a:spcPts val="2192"/>
              </a:lnSpc>
            </a:pPr>
            <a:endParaRPr lang="en-US" sz="1566" b="1">
              <a:solidFill>
                <a:srgbClr val="25252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63" name="Group 63"/>
          <p:cNvGrpSpPr/>
          <p:nvPr/>
        </p:nvGrpSpPr>
        <p:grpSpPr>
          <a:xfrm>
            <a:off x="10597260" y="7739748"/>
            <a:ext cx="3820082" cy="607749"/>
            <a:chOff x="0" y="0"/>
            <a:chExt cx="1126918" cy="179285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126918" cy="179285"/>
            </a:xfrm>
            <a:custGeom>
              <a:avLst/>
              <a:gdLst/>
              <a:ahLst/>
              <a:cxnLst/>
              <a:rect l="l" t="t" r="r" b="b"/>
              <a:pathLst>
                <a:path w="1126918" h="179285">
                  <a:moveTo>
                    <a:pt x="66879" y="0"/>
                  </a:moveTo>
                  <a:lnTo>
                    <a:pt x="1060039" y="0"/>
                  </a:lnTo>
                  <a:cubicBezTo>
                    <a:pt x="1077776" y="0"/>
                    <a:pt x="1094787" y="7046"/>
                    <a:pt x="1107329" y="19588"/>
                  </a:cubicBezTo>
                  <a:cubicBezTo>
                    <a:pt x="1119872" y="32131"/>
                    <a:pt x="1126918" y="49142"/>
                    <a:pt x="1126918" y="66879"/>
                  </a:cubicBezTo>
                  <a:lnTo>
                    <a:pt x="1126918" y="112406"/>
                  </a:lnTo>
                  <a:cubicBezTo>
                    <a:pt x="1126918" y="149342"/>
                    <a:pt x="1096975" y="179285"/>
                    <a:pt x="1060039" y="179285"/>
                  </a:cubicBezTo>
                  <a:lnTo>
                    <a:pt x="66879" y="179285"/>
                  </a:lnTo>
                  <a:cubicBezTo>
                    <a:pt x="29943" y="179285"/>
                    <a:pt x="0" y="149342"/>
                    <a:pt x="0" y="112406"/>
                  </a:cubicBezTo>
                  <a:lnTo>
                    <a:pt x="0" y="66879"/>
                  </a:lnTo>
                  <a:cubicBezTo>
                    <a:pt x="0" y="29943"/>
                    <a:pt x="29943" y="0"/>
                    <a:pt x="6687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1126918" cy="20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0724277" y="7724497"/>
            <a:ext cx="3639929" cy="63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8"/>
              </a:lnSpc>
            </a:pPr>
            <a:r>
              <a:rPr lang="en-US" sz="182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DIRECTORY OF OPEN ACCESS JOURNAL)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649630" y="8497419"/>
            <a:ext cx="7429154" cy="55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143" lvl="1" indent="-169072" algn="l">
              <a:lnSpc>
                <a:spcPts val="2192"/>
              </a:lnSpc>
              <a:buFont typeface="Arial"/>
              <a:buChar char="•"/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https://doaj.org</a:t>
            </a:r>
          </a:p>
          <a:p>
            <a:pPr algn="l">
              <a:lnSpc>
                <a:spcPts val="2192"/>
              </a:lnSpc>
            </a:pPr>
            <a:r>
              <a:rPr lang="en-US" sz="1566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Direktori jurnal nasional maupun internasional yang open access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954319" y="8505163"/>
            <a:ext cx="3820082" cy="607749"/>
            <a:chOff x="0" y="0"/>
            <a:chExt cx="1126918" cy="179285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126918" cy="179285"/>
            </a:xfrm>
            <a:custGeom>
              <a:avLst/>
              <a:gdLst/>
              <a:ahLst/>
              <a:cxnLst/>
              <a:rect l="l" t="t" r="r" b="b"/>
              <a:pathLst>
                <a:path w="1126918" h="179285">
                  <a:moveTo>
                    <a:pt x="66879" y="0"/>
                  </a:moveTo>
                  <a:lnTo>
                    <a:pt x="1060039" y="0"/>
                  </a:lnTo>
                  <a:cubicBezTo>
                    <a:pt x="1077776" y="0"/>
                    <a:pt x="1094787" y="7046"/>
                    <a:pt x="1107329" y="19588"/>
                  </a:cubicBezTo>
                  <a:cubicBezTo>
                    <a:pt x="1119872" y="32131"/>
                    <a:pt x="1126918" y="49142"/>
                    <a:pt x="1126918" y="66879"/>
                  </a:cubicBezTo>
                  <a:lnTo>
                    <a:pt x="1126918" y="112406"/>
                  </a:lnTo>
                  <a:cubicBezTo>
                    <a:pt x="1126918" y="149342"/>
                    <a:pt x="1096975" y="179285"/>
                    <a:pt x="1060039" y="179285"/>
                  </a:cubicBezTo>
                  <a:lnTo>
                    <a:pt x="66879" y="179285"/>
                  </a:lnTo>
                  <a:cubicBezTo>
                    <a:pt x="29943" y="179285"/>
                    <a:pt x="0" y="149342"/>
                    <a:pt x="0" y="112406"/>
                  </a:cubicBezTo>
                  <a:lnTo>
                    <a:pt x="0" y="66879"/>
                  </a:lnTo>
                  <a:cubicBezTo>
                    <a:pt x="0" y="29943"/>
                    <a:pt x="29943" y="0"/>
                    <a:pt x="6687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28575"/>
              <a:ext cx="1126918" cy="20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1081336" y="8609587"/>
            <a:ext cx="3566047" cy="37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4"/>
              </a:lnSpc>
            </a:pPr>
            <a:r>
              <a:rPr lang="en-US" sz="21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PERPUSNAS RI (IPUSNAS)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76955" y="9252644"/>
            <a:ext cx="5685138" cy="827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5551" lvl="1" indent="-167775" algn="l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https://e-resources.perpusnas.go.id/</a:t>
            </a:r>
          </a:p>
          <a:p>
            <a:pPr marL="335551" lvl="1" indent="-167775" algn="l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https://keanggotaan.perpusnas.gi.id/</a:t>
            </a:r>
          </a:p>
          <a:p>
            <a:pPr marL="335551" lvl="1" indent="-167775" algn="l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252525"/>
                </a:solidFill>
                <a:latin typeface="Poppins Bold"/>
                <a:ea typeface="Poppins Bold"/>
                <a:cs typeface="Poppins Bold"/>
                <a:sym typeface="Poppins Bold"/>
              </a:rPr>
              <a:t>Ipusnas (PLAYSTORE)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32984" y="1083891"/>
            <a:ext cx="9764870" cy="5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571">
                <a:solidFill>
                  <a:srgbClr val="397D5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PERPUSTAKAAN PUSTAKALAYA USB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32984" y="292054"/>
            <a:ext cx="6445040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KOLEKSI DIGITAL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363033" y="3918465"/>
            <a:ext cx="2837969" cy="1627825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r="-2377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909987" y="3869548"/>
            <a:ext cx="1665620" cy="3295716"/>
            <a:chOff x="0" y="0"/>
            <a:chExt cx="2620010" cy="5184140"/>
          </a:xfrm>
        </p:grpSpPr>
        <p:sp>
          <p:nvSpPr>
            <p:cNvPr id="13" name="Freeform 1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2134" r="-682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3965834" y="5546289"/>
            <a:ext cx="1632366" cy="1632366"/>
          </a:xfrm>
          <a:custGeom>
            <a:avLst/>
            <a:gdLst/>
            <a:ahLst/>
            <a:cxnLst/>
            <a:rect l="l" t="t" r="r" b="b"/>
            <a:pathLst>
              <a:path w="1632366" h="1632366">
                <a:moveTo>
                  <a:pt x="0" y="0"/>
                </a:moveTo>
                <a:lnTo>
                  <a:pt x="1632366" y="0"/>
                </a:lnTo>
                <a:lnTo>
                  <a:pt x="1632366" y="1632366"/>
                </a:lnTo>
                <a:lnTo>
                  <a:pt x="0" y="1632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92550" y="7128305"/>
            <a:ext cx="978935" cy="29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sz="17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SCAN ME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829502" y="7514029"/>
            <a:ext cx="4451984" cy="549667"/>
            <a:chOff x="0" y="0"/>
            <a:chExt cx="2242902" cy="27692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42902" cy="276921"/>
            </a:xfrm>
            <a:custGeom>
              <a:avLst/>
              <a:gdLst/>
              <a:ahLst/>
              <a:cxnLst/>
              <a:rect l="l" t="t" r="r" b="b"/>
              <a:pathLst>
                <a:path w="2242902" h="276921">
                  <a:moveTo>
                    <a:pt x="0" y="0"/>
                  </a:moveTo>
                  <a:lnTo>
                    <a:pt x="2242902" y="0"/>
                  </a:lnTo>
                  <a:lnTo>
                    <a:pt x="2242902" y="276921"/>
                  </a:lnTo>
                  <a:lnTo>
                    <a:pt x="0" y="276921"/>
                  </a:lnTo>
                  <a:close/>
                </a:path>
              </a:pathLst>
            </a:custGeom>
            <a:solidFill>
              <a:srgbClr val="1C5739"/>
            </a:solidFill>
            <a:ln w="66675" cap="sq">
              <a:solidFill>
                <a:srgbClr val="009245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2242902" cy="286446"/>
            </a:xfrm>
            <a:prstGeom prst="rect">
              <a:avLst/>
            </a:prstGeom>
          </p:spPr>
          <p:txBody>
            <a:bodyPr lIns="14801" tIns="14801" rIns="14801" bIns="14801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428866" y="8128657"/>
            <a:ext cx="3271929" cy="743475"/>
            <a:chOff x="0" y="0"/>
            <a:chExt cx="1648392" cy="37456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48392" cy="374561"/>
            </a:xfrm>
            <a:custGeom>
              <a:avLst/>
              <a:gdLst/>
              <a:ahLst/>
              <a:cxnLst/>
              <a:rect l="l" t="t" r="r" b="b"/>
              <a:pathLst>
                <a:path w="1648392" h="374561">
                  <a:moveTo>
                    <a:pt x="0" y="0"/>
                  </a:moveTo>
                  <a:lnTo>
                    <a:pt x="1648392" y="0"/>
                  </a:lnTo>
                  <a:lnTo>
                    <a:pt x="1648392" y="374561"/>
                  </a:lnTo>
                  <a:lnTo>
                    <a:pt x="0" y="374561"/>
                  </a:lnTo>
                  <a:close/>
                </a:path>
              </a:pathLst>
            </a:custGeom>
            <a:solidFill>
              <a:srgbClr val="1C5739"/>
            </a:solidFill>
            <a:ln w="66675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648392" cy="384086"/>
            </a:xfrm>
            <a:prstGeom prst="rect">
              <a:avLst/>
            </a:prstGeom>
          </p:spPr>
          <p:txBody>
            <a:bodyPr lIns="14801" tIns="14801" rIns="14801" bIns="14801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242385" y="8175552"/>
            <a:ext cx="3590600" cy="59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sz="173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AYO SEGERA INSTAL DAN DAFTAR SEKARANG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03107" y="8949110"/>
            <a:ext cx="5069154" cy="133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</a:pPr>
            <a:r>
              <a:rPr lang="en-US" sz="151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Sangga Buana e-library adalah perpustakaan digital  yang  akan membuat membaca kalian menjadi lebih praktis. Kalian dapat mengakses berbagai buku dengan subyek menarik dari handphone, tablet, laptop atau komputer.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57551" y="7636193"/>
            <a:ext cx="3995886" cy="24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4"/>
              </a:lnSpc>
            </a:pPr>
            <a:r>
              <a:rPr lang="en-US" sz="148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kubuku.id/download/sangga-buana-e-library/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2973820" y="3047894"/>
            <a:ext cx="2208848" cy="526887"/>
            <a:chOff x="0" y="0"/>
            <a:chExt cx="14322012" cy="34163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322013" cy="3416300"/>
            </a:xfrm>
            <a:custGeom>
              <a:avLst/>
              <a:gdLst/>
              <a:ahLst/>
              <a:cxnLst/>
              <a:rect l="l" t="t" r="r" b="b"/>
              <a:pathLst>
                <a:path w="14322013" h="3416300">
                  <a:moveTo>
                    <a:pt x="8475838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4322013" y="3416300"/>
                  </a:lnTo>
                  <a:lnTo>
                    <a:pt x="14322013" y="0"/>
                  </a:lnTo>
                  <a:lnTo>
                    <a:pt x="8475837" y="0"/>
                  </a:lnTo>
                  <a:close/>
                  <a:moveTo>
                    <a:pt x="14296613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4296613" y="25400"/>
                  </a:lnTo>
                  <a:lnTo>
                    <a:pt x="14296613" y="3390900"/>
                  </a:lnTo>
                  <a:close/>
                  <a:moveTo>
                    <a:pt x="8475838" y="177800"/>
                  </a:moveTo>
                  <a:lnTo>
                    <a:pt x="14144213" y="177800"/>
                  </a:lnTo>
                  <a:lnTo>
                    <a:pt x="14144213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475838" y="17780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2955083" y="3037457"/>
            <a:ext cx="2344499" cy="46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266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E-LIBRARY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273722" y="2476069"/>
            <a:ext cx="3527925" cy="5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7"/>
              </a:lnSpc>
            </a:pPr>
            <a:r>
              <a:rPr lang="en-US" sz="3319">
                <a:solidFill>
                  <a:srgbClr val="1C573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SANGGA BUANA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86477" y="2263566"/>
            <a:ext cx="3502414" cy="35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057">
                <a:solidFill>
                  <a:srgbClr val="1C573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PERPUSTAKAAN DIGITAL</a:t>
            </a:r>
          </a:p>
        </p:txBody>
      </p: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0447973" y="3864179"/>
            <a:ext cx="5600683" cy="3212484"/>
            <a:chOff x="0" y="0"/>
            <a:chExt cx="7981950" cy="4578350"/>
          </a:xfrm>
        </p:grpSpPr>
        <p:sp>
          <p:nvSpPr>
            <p:cNvPr id="39" name="Freeform 39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00325D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7"/>
              <a:stretch>
                <a:fillRect r="-38382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10824282" y="3025124"/>
            <a:ext cx="4889076" cy="603633"/>
            <a:chOff x="0" y="0"/>
            <a:chExt cx="2242902" cy="27692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42902" cy="276921"/>
            </a:xfrm>
            <a:custGeom>
              <a:avLst/>
              <a:gdLst/>
              <a:ahLst/>
              <a:cxnLst/>
              <a:rect l="l" t="t" r="r" b="b"/>
              <a:pathLst>
                <a:path w="2242902" h="276921">
                  <a:moveTo>
                    <a:pt x="0" y="0"/>
                  </a:moveTo>
                  <a:lnTo>
                    <a:pt x="2242902" y="0"/>
                  </a:lnTo>
                  <a:lnTo>
                    <a:pt x="2242902" y="276921"/>
                  </a:lnTo>
                  <a:lnTo>
                    <a:pt x="0" y="276921"/>
                  </a:lnTo>
                  <a:close/>
                </a:path>
              </a:pathLst>
            </a:custGeom>
            <a:solidFill>
              <a:srgbClr val="1C5739"/>
            </a:solidFill>
            <a:ln w="76200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2242902" cy="295971"/>
            </a:xfrm>
            <a:prstGeom prst="rect">
              <a:avLst/>
            </a:prstGeom>
          </p:spPr>
          <p:txBody>
            <a:bodyPr lIns="16336" tIns="16336" rIns="16336" bIns="16336" rtlCol="0" anchor="ctr"/>
            <a:lstStyle/>
            <a:p>
              <a:pPr algn="ctr">
                <a:lnSpc>
                  <a:spcPts val="253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399270" y="7532794"/>
            <a:ext cx="5739101" cy="1910219"/>
            <a:chOff x="0" y="0"/>
            <a:chExt cx="2632858" cy="87632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632858" cy="876328"/>
            </a:xfrm>
            <a:custGeom>
              <a:avLst/>
              <a:gdLst/>
              <a:ahLst/>
              <a:cxnLst/>
              <a:rect l="l" t="t" r="r" b="b"/>
              <a:pathLst>
                <a:path w="2632858" h="876328">
                  <a:moveTo>
                    <a:pt x="0" y="0"/>
                  </a:moveTo>
                  <a:lnTo>
                    <a:pt x="2632858" y="0"/>
                  </a:lnTo>
                  <a:lnTo>
                    <a:pt x="2632858" y="876328"/>
                  </a:lnTo>
                  <a:lnTo>
                    <a:pt x="0" y="876328"/>
                  </a:lnTo>
                  <a:close/>
                </a:path>
              </a:pathLst>
            </a:custGeom>
            <a:solidFill>
              <a:srgbClr val="1C5739"/>
            </a:solidFill>
            <a:ln w="76200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19050"/>
              <a:ext cx="2632858" cy="895378"/>
            </a:xfrm>
            <a:prstGeom prst="rect">
              <a:avLst/>
            </a:prstGeom>
          </p:spPr>
          <p:txBody>
            <a:bodyPr lIns="16336" tIns="16336" rIns="16336" bIns="16336" rtlCol="0" anchor="ctr"/>
            <a:lstStyle/>
            <a:p>
              <a:pPr algn="ctr">
                <a:lnSpc>
                  <a:spcPts val="253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0464894" y="7840471"/>
            <a:ext cx="5566840" cy="1171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6"/>
              </a:lnSpc>
            </a:pPr>
            <a:r>
              <a:rPr lang="en-US" sz="1661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Untuk membaca koleksi buku digital ini caranya mudah hanya perlu daftar menggunakan email dan kalian bisa langsung membaca buku digital yang tersedia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602885" y="3182734"/>
            <a:ext cx="3290858" cy="29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9"/>
              </a:lnSpc>
            </a:pPr>
            <a:r>
              <a:rPr lang="en-US" sz="175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pustakalaya.perpustakaan.co.id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331674" y="2335322"/>
            <a:ext cx="3874293" cy="63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3"/>
              </a:lnSpc>
            </a:pPr>
            <a:r>
              <a:rPr lang="en-US" sz="3645">
                <a:solidFill>
                  <a:srgbClr val="1C573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BERBASIS WEB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345681" y="2030091"/>
            <a:ext cx="3846278" cy="38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1C573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PERPUSTAKAAN DIGITAL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7916" y="1975621"/>
            <a:ext cx="10245445" cy="180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5"/>
              </a:lnSpc>
            </a:pPr>
            <a:r>
              <a:rPr lang="en-US" sz="6858" spc="1028">
                <a:solidFill>
                  <a:srgbClr val="FAF61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SANGGA BUANA</a:t>
            </a:r>
          </a:p>
          <a:p>
            <a:pPr algn="l">
              <a:lnSpc>
                <a:spcPts val="6995"/>
              </a:lnSpc>
            </a:pPr>
            <a:r>
              <a:rPr lang="en-US" sz="6858" spc="1028">
                <a:solidFill>
                  <a:srgbClr val="FAF61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E-LIBRARY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7916" y="270669"/>
            <a:ext cx="9063522" cy="144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4"/>
              </a:lnSpc>
            </a:pPr>
            <a:r>
              <a:rPr lang="en-US" sz="5499" b="1" spc="1248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CARA PENDAFTARAN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001758" y="3780220"/>
            <a:ext cx="9196342" cy="5274911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E12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4885" r="-488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8689040" y="9220200"/>
            <a:ext cx="5821777" cy="35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6"/>
              </a:lnSpc>
            </a:pPr>
            <a:r>
              <a:rPr lang="en-US" sz="216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kubuku.id/download/sangga-buana-e-library/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32984" y="1083891"/>
            <a:ext cx="9764870" cy="5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571">
                <a:solidFill>
                  <a:srgbClr val="397D5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SANGGA BUANA E-LIBRARY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61603" y="200299"/>
            <a:ext cx="4164793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REGISTRASI</a:t>
            </a:r>
          </a:p>
        </p:txBody>
      </p:sp>
      <p:sp>
        <p:nvSpPr>
          <p:cNvPr id="6" name="Freeform 6"/>
          <p:cNvSpPr/>
          <p:nvPr/>
        </p:nvSpPr>
        <p:spPr>
          <a:xfrm>
            <a:off x="12768032" y="91725"/>
            <a:ext cx="1632366" cy="1632366"/>
          </a:xfrm>
          <a:custGeom>
            <a:avLst/>
            <a:gdLst/>
            <a:ahLst/>
            <a:cxnLst/>
            <a:rect l="l" t="t" r="r" b="b"/>
            <a:pathLst>
              <a:path w="1632366" h="1632366">
                <a:moveTo>
                  <a:pt x="0" y="0"/>
                </a:moveTo>
                <a:lnTo>
                  <a:pt x="1632365" y="0"/>
                </a:lnTo>
                <a:lnTo>
                  <a:pt x="1632365" y="1632366"/>
                </a:lnTo>
                <a:lnTo>
                  <a:pt x="0" y="1632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094747" y="1673740"/>
            <a:ext cx="978935" cy="29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sz="17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SCAN 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3107" y="8949110"/>
            <a:ext cx="5069154" cy="133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</a:pPr>
            <a:r>
              <a:rPr lang="en-US" sz="151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Sangga Buana e-library adalah perpustakaan digital  yang  akan membuat membaca kalian menjadi lebih praktis. Kalian dapat mengakses berbagai buku dengan subyek menarik dari handphone, tablet, laptop atau komputer.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835064" y="2626353"/>
            <a:ext cx="7162714" cy="6631947"/>
            <a:chOff x="0" y="0"/>
            <a:chExt cx="2091091" cy="1936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1091" cy="1936138"/>
            </a:xfrm>
            <a:custGeom>
              <a:avLst/>
              <a:gdLst/>
              <a:ahLst/>
              <a:cxnLst/>
              <a:rect l="l" t="t" r="r" b="b"/>
              <a:pathLst>
                <a:path w="2091091" h="1936138">
                  <a:moveTo>
                    <a:pt x="22698" y="0"/>
                  </a:moveTo>
                  <a:lnTo>
                    <a:pt x="2068393" y="0"/>
                  </a:lnTo>
                  <a:cubicBezTo>
                    <a:pt x="2080928" y="0"/>
                    <a:pt x="2091091" y="10162"/>
                    <a:pt x="2091091" y="22698"/>
                  </a:cubicBezTo>
                  <a:lnTo>
                    <a:pt x="2091091" y="1913440"/>
                  </a:lnTo>
                  <a:cubicBezTo>
                    <a:pt x="2091091" y="1925976"/>
                    <a:pt x="2080928" y="1936138"/>
                    <a:pt x="2068393" y="1936138"/>
                  </a:cubicBezTo>
                  <a:lnTo>
                    <a:pt x="22698" y="1936138"/>
                  </a:lnTo>
                  <a:cubicBezTo>
                    <a:pt x="10162" y="1936138"/>
                    <a:pt x="0" y="1925976"/>
                    <a:pt x="0" y="1913440"/>
                  </a:cubicBezTo>
                  <a:lnTo>
                    <a:pt x="0" y="22698"/>
                  </a:lnTo>
                  <a:cubicBezTo>
                    <a:pt x="0" y="10162"/>
                    <a:pt x="10162" y="0"/>
                    <a:pt x="22698" y="0"/>
                  </a:cubicBezTo>
                  <a:close/>
                </a:path>
              </a:pathLst>
            </a:custGeom>
            <a:solidFill>
              <a:srgbClr val="1C5739"/>
            </a:solidFill>
            <a:ln w="66675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091091" cy="1936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35064" y="3119583"/>
            <a:ext cx="7103477" cy="537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Intal Aplikasi</a:t>
            </a: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di playstore/appstore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Buka Aplikasi </a:t>
            </a: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yang sudah di instal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Lakukan pendaftaran</a:t>
            </a: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pilih daftar sekarang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Isi form</a:t>
            </a: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pendaftaran menggunakan </a:t>
            </a: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NPM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Sertakan kartu identitas (</a:t>
            </a: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Kartu Tanda Mahasiswa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Klik </a:t>
            </a: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daftar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Tunggu beberapa saat</a:t>
            </a: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data segera di proses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634" y="2236240"/>
            <a:ext cx="4301715" cy="74346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32984" y="1083891"/>
            <a:ext cx="9764870" cy="5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571">
                <a:solidFill>
                  <a:srgbClr val="397D5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SANGGA BUANA E-LIBRARY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61603" y="200299"/>
            <a:ext cx="4164793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REGISTRASI</a:t>
            </a:r>
          </a:p>
        </p:txBody>
      </p:sp>
      <p:sp>
        <p:nvSpPr>
          <p:cNvPr id="6" name="Freeform 6"/>
          <p:cNvSpPr/>
          <p:nvPr/>
        </p:nvSpPr>
        <p:spPr>
          <a:xfrm>
            <a:off x="12768032" y="91725"/>
            <a:ext cx="1632366" cy="1632366"/>
          </a:xfrm>
          <a:custGeom>
            <a:avLst/>
            <a:gdLst/>
            <a:ahLst/>
            <a:cxnLst/>
            <a:rect l="l" t="t" r="r" b="b"/>
            <a:pathLst>
              <a:path w="1632366" h="1632366">
                <a:moveTo>
                  <a:pt x="0" y="0"/>
                </a:moveTo>
                <a:lnTo>
                  <a:pt x="1632365" y="0"/>
                </a:lnTo>
                <a:lnTo>
                  <a:pt x="1632365" y="1632366"/>
                </a:lnTo>
                <a:lnTo>
                  <a:pt x="0" y="1632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094747" y="1673740"/>
            <a:ext cx="978935" cy="29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sz="17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SCAN 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3107" y="8949110"/>
            <a:ext cx="5069154" cy="133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</a:pPr>
            <a:r>
              <a:rPr lang="en-US" sz="151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Sangga Buana e-library adalah perpustakaan digital  yang  akan membuat membaca kalian menjadi lebih praktis. Kalian dapat mengakses berbagai buku dengan subyek menarik dari handphone, tablet, laptop atau komputer.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666674" y="4095753"/>
            <a:ext cx="7162714" cy="3097756"/>
            <a:chOff x="0" y="0"/>
            <a:chExt cx="2091091" cy="9043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1091" cy="904362"/>
            </a:xfrm>
            <a:custGeom>
              <a:avLst/>
              <a:gdLst/>
              <a:ahLst/>
              <a:cxnLst/>
              <a:rect l="l" t="t" r="r" b="b"/>
              <a:pathLst>
                <a:path w="2091091" h="904362">
                  <a:moveTo>
                    <a:pt x="22698" y="0"/>
                  </a:moveTo>
                  <a:lnTo>
                    <a:pt x="2068393" y="0"/>
                  </a:lnTo>
                  <a:cubicBezTo>
                    <a:pt x="2080928" y="0"/>
                    <a:pt x="2091091" y="10162"/>
                    <a:pt x="2091091" y="22698"/>
                  </a:cubicBezTo>
                  <a:lnTo>
                    <a:pt x="2091091" y="881664"/>
                  </a:lnTo>
                  <a:cubicBezTo>
                    <a:pt x="2091091" y="894200"/>
                    <a:pt x="2080928" y="904362"/>
                    <a:pt x="2068393" y="904362"/>
                  </a:cubicBezTo>
                  <a:lnTo>
                    <a:pt x="22698" y="904362"/>
                  </a:lnTo>
                  <a:cubicBezTo>
                    <a:pt x="10162" y="904362"/>
                    <a:pt x="0" y="894200"/>
                    <a:pt x="0" y="881664"/>
                  </a:cubicBezTo>
                  <a:lnTo>
                    <a:pt x="0" y="22698"/>
                  </a:lnTo>
                  <a:cubicBezTo>
                    <a:pt x="0" y="10162"/>
                    <a:pt x="10162" y="0"/>
                    <a:pt x="22698" y="0"/>
                  </a:cubicBezTo>
                  <a:close/>
                </a:path>
              </a:pathLst>
            </a:custGeom>
            <a:solidFill>
              <a:srgbClr val="1C5739"/>
            </a:solidFill>
            <a:ln w="66675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091091" cy="904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66674" y="4359545"/>
            <a:ext cx="7103477" cy="243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Sertakan kartu identitas (Kartu Tanda Mahasiswa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Klik daftar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5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Tunggu beberapa saat data segera di proses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4462" y="1601324"/>
            <a:ext cx="4221371" cy="7295755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1760815" y="5006009"/>
            <a:ext cx="1257984" cy="1394942"/>
          </a:xfrm>
          <a:custGeom>
            <a:avLst/>
            <a:gdLst/>
            <a:ahLst/>
            <a:cxnLst/>
            <a:rect l="l" t="t" r="r" b="b"/>
            <a:pathLst>
              <a:path w="1257984" h="1394942">
                <a:moveTo>
                  <a:pt x="0" y="0"/>
                </a:moveTo>
                <a:lnTo>
                  <a:pt x="1257984" y="0"/>
                </a:lnTo>
                <a:lnTo>
                  <a:pt x="1257984" y="1394942"/>
                </a:lnTo>
                <a:lnTo>
                  <a:pt x="0" y="1394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1284659">
            <a:off x="10517256" y="6145006"/>
            <a:ext cx="2175173" cy="53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553" b="1">
                <a:solidFill>
                  <a:srgbClr val="1C57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Gunakan Foto Kartu </a:t>
            </a:r>
          </a:p>
          <a:p>
            <a:pPr algn="ctr">
              <a:lnSpc>
                <a:spcPts val="2175"/>
              </a:lnSpc>
            </a:pPr>
            <a:r>
              <a:rPr lang="en-US" sz="1553" b="1">
                <a:solidFill>
                  <a:srgbClr val="1C57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Tanda Mahasiswa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31149" y="971550"/>
            <a:ext cx="6825701" cy="5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571">
                <a:solidFill>
                  <a:srgbClr val="397D5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SANGGA BUANA E-LIBRARY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31160" y="191848"/>
            <a:ext cx="6225679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VERIFIKASI EMAIL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2124" y="204065"/>
            <a:ext cx="1632366" cy="1632366"/>
          </a:xfrm>
          <a:custGeom>
            <a:avLst/>
            <a:gdLst/>
            <a:ahLst/>
            <a:cxnLst/>
            <a:rect l="l" t="t" r="r" b="b"/>
            <a:pathLst>
              <a:path w="1632366" h="1632366">
                <a:moveTo>
                  <a:pt x="0" y="0"/>
                </a:moveTo>
                <a:lnTo>
                  <a:pt x="1632365" y="0"/>
                </a:lnTo>
                <a:lnTo>
                  <a:pt x="1632365" y="1632366"/>
                </a:lnTo>
                <a:lnTo>
                  <a:pt x="0" y="1632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648839" y="1786081"/>
            <a:ext cx="978935" cy="29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sz="17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SCAN 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3107" y="8949110"/>
            <a:ext cx="5069154" cy="133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</a:pPr>
            <a:r>
              <a:rPr lang="en-US" sz="151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Sangga Buana e-library adalah perpustakaan digital  yang  akan membuat membaca kalian menjadi lebih praktis. Kalian dapat mengakses berbagai buku dengan subyek menarik dari handphone, tablet, laptop atau komputer.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03107" y="3963412"/>
            <a:ext cx="7162714" cy="3659141"/>
            <a:chOff x="0" y="0"/>
            <a:chExt cx="2091091" cy="10682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1091" cy="1068254"/>
            </a:xfrm>
            <a:custGeom>
              <a:avLst/>
              <a:gdLst/>
              <a:ahLst/>
              <a:cxnLst/>
              <a:rect l="l" t="t" r="r" b="b"/>
              <a:pathLst>
                <a:path w="2091091" h="1068254">
                  <a:moveTo>
                    <a:pt x="22698" y="0"/>
                  </a:moveTo>
                  <a:lnTo>
                    <a:pt x="2068393" y="0"/>
                  </a:lnTo>
                  <a:cubicBezTo>
                    <a:pt x="2080928" y="0"/>
                    <a:pt x="2091091" y="10162"/>
                    <a:pt x="2091091" y="22698"/>
                  </a:cubicBezTo>
                  <a:lnTo>
                    <a:pt x="2091091" y="1045556"/>
                  </a:lnTo>
                  <a:cubicBezTo>
                    <a:pt x="2091091" y="1058092"/>
                    <a:pt x="2080928" y="1068254"/>
                    <a:pt x="2068393" y="1068254"/>
                  </a:cubicBezTo>
                  <a:lnTo>
                    <a:pt x="22698" y="1068254"/>
                  </a:lnTo>
                  <a:cubicBezTo>
                    <a:pt x="10162" y="1068254"/>
                    <a:pt x="0" y="1058092"/>
                    <a:pt x="0" y="1045556"/>
                  </a:cubicBezTo>
                  <a:lnTo>
                    <a:pt x="0" y="22698"/>
                  </a:lnTo>
                  <a:cubicBezTo>
                    <a:pt x="0" y="10162"/>
                    <a:pt x="10162" y="0"/>
                    <a:pt x="22698" y="0"/>
                  </a:cubicBezTo>
                  <a:close/>
                </a:path>
              </a:pathLst>
            </a:custGeom>
            <a:solidFill>
              <a:srgbClr val="1C5739"/>
            </a:solidFill>
            <a:ln w="66675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091091" cy="1068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03107" y="4227204"/>
            <a:ext cx="7103477" cy="292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Cek email anda untuk verifikasi akun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Tunggu sampai akun anda di aktivasi oleh admin</a:t>
            </a:r>
          </a:p>
          <a:p>
            <a:pPr marL="603809" lvl="1" indent="-301905" algn="l">
              <a:lnSpc>
                <a:spcPts val="3915"/>
              </a:lnSpc>
              <a:buFont typeface="Arial"/>
              <a:buChar char="•"/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Lakukan login setelah akun anda di aktivasi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112" y="2153936"/>
            <a:ext cx="3977408" cy="6874116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9622737" y="6467765"/>
            <a:ext cx="1323565" cy="1467662"/>
          </a:xfrm>
          <a:custGeom>
            <a:avLst/>
            <a:gdLst/>
            <a:ahLst/>
            <a:cxnLst/>
            <a:rect l="l" t="t" r="r" b="b"/>
            <a:pathLst>
              <a:path w="1323565" h="1467662">
                <a:moveTo>
                  <a:pt x="0" y="0"/>
                </a:moveTo>
                <a:lnTo>
                  <a:pt x="1323565" y="0"/>
                </a:lnTo>
                <a:lnTo>
                  <a:pt x="1323565" y="1467663"/>
                </a:lnTo>
                <a:lnTo>
                  <a:pt x="0" y="146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1015939">
            <a:off x="8943629" y="7726503"/>
            <a:ext cx="1692155" cy="371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148" b="1">
                <a:solidFill>
                  <a:srgbClr val="FF1F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klik aktivasi</a:t>
            </a:r>
          </a:p>
        </p:txBody>
      </p:sp>
      <p:sp>
        <p:nvSpPr>
          <p:cNvPr id="16" name="Freeform 16"/>
          <p:cNvSpPr/>
          <p:nvPr/>
        </p:nvSpPr>
        <p:spPr>
          <a:xfrm rot="-858731">
            <a:off x="13736983" y="6551822"/>
            <a:ext cx="2043956" cy="2266484"/>
          </a:xfrm>
          <a:custGeom>
            <a:avLst/>
            <a:gdLst/>
            <a:ahLst/>
            <a:cxnLst/>
            <a:rect l="l" t="t" r="r" b="b"/>
            <a:pathLst>
              <a:path w="2043956" h="2266484">
                <a:moveTo>
                  <a:pt x="0" y="0"/>
                </a:moveTo>
                <a:lnTo>
                  <a:pt x="2043957" y="0"/>
                </a:lnTo>
                <a:lnTo>
                  <a:pt x="2043957" y="2266484"/>
                </a:lnTo>
                <a:lnTo>
                  <a:pt x="0" y="2266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1015939">
            <a:off x="13304768" y="8647999"/>
            <a:ext cx="1692155" cy="371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148" b="1">
                <a:solidFill>
                  <a:srgbClr val="FF1F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BERHASIL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1449" y="2153936"/>
            <a:ext cx="3977408" cy="68741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03552" y="96326"/>
            <a:ext cx="1391675" cy="1425532"/>
          </a:xfrm>
          <a:custGeom>
            <a:avLst/>
            <a:gdLst/>
            <a:ahLst/>
            <a:cxnLst/>
            <a:rect l="l" t="t" r="r" b="b"/>
            <a:pathLst>
              <a:path w="1391675" h="1425532">
                <a:moveTo>
                  <a:pt x="0" y="0"/>
                </a:moveTo>
                <a:lnTo>
                  <a:pt x="1391675" y="0"/>
                </a:lnTo>
                <a:lnTo>
                  <a:pt x="1391675" y="1425532"/>
                </a:lnTo>
                <a:lnTo>
                  <a:pt x="0" y="1425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42996" y="3372066"/>
            <a:ext cx="5070403" cy="4297167"/>
          </a:xfrm>
          <a:custGeom>
            <a:avLst/>
            <a:gdLst/>
            <a:ahLst/>
            <a:cxnLst/>
            <a:rect l="l" t="t" r="r" b="b"/>
            <a:pathLst>
              <a:path w="5070403" h="4297167">
                <a:moveTo>
                  <a:pt x="0" y="0"/>
                </a:moveTo>
                <a:lnTo>
                  <a:pt x="5070403" y="0"/>
                </a:lnTo>
                <a:lnTo>
                  <a:pt x="5070403" y="4297166"/>
                </a:lnTo>
                <a:lnTo>
                  <a:pt x="0" y="42971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25732" y="196201"/>
            <a:ext cx="4894541" cy="106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6"/>
              </a:lnSpc>
              <a:spcBef>
                <a:spcPct val="0"/>
              </a:spcBef>
            </a:pPr>
            <a:r>
              <a:rPr lang="en-US" sz="5946" spc="582">
                <a:solidFill>
                  <a:srgbClr val="1C5739"/>
                </a:solidFill>
                <a:latin typeface="Poppins"/>
                <a:ea typeface="Poppins"/>
                <a:cs typeface="Poppins"/>
                <a:sym typeface="Poppins"/>
              </a:rPr>
              <a:t>VISI &amp; MISI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4464" y="2066651"/>
            <a:ext cx="1391675" cy="77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6"/>
              </a:lnSpc>
              <a:spcBef>
                <a:spcPct val="0"/>
              </a:spcBef>
            </a:pPr>
            <a:r>
              <a:rPr lang="en-US" sz="4345" spc="425">
                <a:solidFill>
                  <a:srgbClr val="1C5739"/>
                </a:solidFill>
                <a:latin typeface="Poppins"/>
                <a:ea typeface="Poppins"/>
                <a:cs typeface="Poppins"/>
                <a:sym typeface="Poppins"/>
              </a:rPr>
              <a:t>VISI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8777" y="2906666"/>
            <a:ext cx="7966162" cy="90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59"/>
              </a:lnSpc>
              <a:spcBef>
                <a:spcPct val="0"/>
              </a:spcBef>
            </a:pPr>
            <a:r>
              <a:rPr lang="en-US" sz="1782" spc="17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Menjadi Lembaga Informasi Berbasis Digital Untuk Menunjang Pengembangan Literasi Kewirausahaan.</a:t>
            </a:r>
          </a:p>
          <a:p>
            <a:pPr marL="0" lvl="0" indent="0" algn="just">
              <a:lnSpc>
                <a:spcPts val="2459"/>
              </a:lnSpc>
              <a:spcBef>
                <a:spcPct val="0"/>
              </a:spcBef>
            </a:pPr>
            <a:endParaRPr lang="en-US" sz="1782" spc="174">
              <a:solidFill>
                <a:srgbClr val="1C573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98777" y="3525791"/>
            <a:ext cx="1391675" cy="77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6"/>
              </a:lnSpc>
              <a:spcBef>
                <a:spcPct val="0"/>
              </a:spcBef>
            </a:pPr>
            <a:r>
              <a:rPr lang="en-US" sz="4345" spc="425">
                <a:solidFill>
                  <a:srgbClr val="1C5739"/>
                </a:solidFill>
                <a:latin typeface="Poppins"/>
                <a:ea typeface="Poppins"/>
                <a:cs typeface="Poppins"/>
                <a:sym typeface="Poppins"/>
              </a:rPr>
              <a:t>MISI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5889" y="4356281"/>
            <a:ext cx="9659773" cy="3499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59"/>
              </a:lnSpc>
            </a:pP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Mendukung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civitas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akademika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USB YPKP Bandung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dalam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:</a:t>
            </a:r>
          </a:p>
          <a:p>
            <a:pPr marL="384865" lvl="1" indent="-192432" algn="just">
              <a:lnSpc>
                <a:spcPts val="2459"/>
              </a:lnSpc>
              <a:buAutoNum type="arabicPeriod"/>
            </a:pP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Menyediakan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sumber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informasi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yang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berasal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dari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institusi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sendiri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maupun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hasil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dari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menjalin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kerjasama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dengan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organisasi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/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lembaga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dan lain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didalam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maupun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diluar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negeri.</a:t>
            </a:r>
          </a:p>
          <a:p>
            <a:pPr marL="384865" lvl="1" indent="-192432" algn="just">
              <a:lnSpc>
                <a:spcPts val="2459"/>
              </a:lnSpc>
              <a:buAutoNum type="arabicPeriod"/>
            </a:pP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Menyebarluaskan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informasi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yang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ada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sehingga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dapat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memanfaatkan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secara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optimal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dalam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menyelenggarakan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Tridharma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Perguruan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Tinggi.</a:t>
            </a:r>
          </a:p>
          <a:p>
            <a:pPr marL="384865" lvl="1" indent="-192432" algn="just">
              <a:lnSpc>
                <a:spcPts val="2459"/>
              </a:lnSpc>
              <a:buAutoNum type="arabicPeriod"/>
            </a:pP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Melakukan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kegiatan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pemeliharaan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bahan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pustaka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dan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sumber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informasi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yang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ada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sehingga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dapat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dimanfaatkan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untuk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jangka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waktu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yang lama.</a:t>
            </a:r>
          </a:p>
          <a:p>
            <a:pPr marL="384865" lvl="1" indent="-192432" algn="just">
              <a:lnSpc>
                <a:spcPts val="2459"/>
              </a:lnSpc>
              <a:buAutoNum type="arabicPeriod"/>
            </a:pP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Melaksanakan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otomasi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pengolahan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koleksi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dan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pelayanan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pengunjung</a:t>
            </a:r>
            <a:r>
              <a:rPr lang="en-US" sz="1782" spc="17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782" spc="17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perpustakaan</a:t>
            </a:r>
            <a:endParaRPr lang="en-US" sz="1782" spc="174" dirty="0">
              <a:solidFill>
                <a:srgbClr val="1C573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07690" y="1137885"/>
            <a:ext cx="6672620" cy="5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571">
                <a:solidFill>
                  <a:srgbClr val="397D5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SANGGA BUANA E-LIBRARY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90786" y="366634"/>
            <a:ext cx="5706428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HALAMAN AWAL</a:t>
            </a:r>
          </a:p>
        </p:txBody>
      </p:sp>
      <p:sp>
        <p:nvSpPr>
          <p:cNvPr id="6" name="Freeform 6"/>
          <p:cNvSpPr/>
          <p:nvPr/>
        </p:nvSpPr>
        <p:spPr>
          <a:xfrm>
            <a:off x="15860282" y="91725"/>
            <a:ext cx="1632366" cy="1632366"/>
          </a:xfrm>
          <a:custGeom>
            <a:avLst/>
            <a:gdLst/>
            <a:ahLst/>
            <a:cxnLst/>
            <a:rect l="l" t="t" r="r" b="b"/>
            <a:pathLst>
              <a:path w="1632366" h="1632366">
                <a:moveTo>
                  <a:pt x="0" y="0"/>
                </a:moveTo>
                <a:lnTo>
                  <a:pt x="1632366" y="0"/>
                </a:lnTo>
                <a:lnTo>
                  <a:pt x="1632366" y="1632366"/>
                </a:lnTo>
                <a:lnTo>
                  <a:pt x="0" y="1632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186997" y="1673740"/>
            <a:ext cx="978935" cy="29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sz="17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SCAN 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3107" y="8949110"/>
            <a:ext cx="5069154" cy="133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</a:pPr>
            <a:r>
              <a:rPr lang="en-US" sz="151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Sangga Buana e-library adalah perpustakaan digital  yang  akan membuat membaca kalian menjadi lebih praktis. Kalian dapat mengakses berbagai buku dengan subyek menarik dari handphone, tablet, laptop atau komputer.</a:t>
            </a:r>
          </a:p>
        </p:txBody>
      </p:sp>
      <p:sp>
        <p:nvSpPr>
          <p:cNvPr id="9" name="Freeform 9"/>
          <p:cNvSpPr/>
          <p:nvPr/>
        </p:nvSpPr>
        <p:spPr>
          <a:xfrm>
            <a:off x="2885060" y="2121528"/>
            <a:ext cx="12517880" cy="7136772"/>
          </a:xfrm>
          <a:custGeom>
            <a:avLst/>
            <a:gdLst/>
            <a:ahLst/>
            <a:cxnLst/>
            <a:rect l="l" t="t" r="r" b="b"/>
            <a:pathLst>
              <a:path w="12517880" h="7136772">
                <a:moveTo>
                  <a:pt x="0" y="0"/>
                </a:moveTo>
                <a:lnTo>
                  <a:pt x="12517880" y="0"/>
                </a:lnTo>
                <a:lnTo>
                  <a:pt x="12517880" y="7136772"/>
                </a:lnTo>
                <a:lnTo>
                  <a:pt x="0" y="7136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8575" cap="sq">
            <a:solidFill>
              <a:srgbClr val="1C5739"/>
            </a:solidFill>
            <a:prstDash val="solid"/>
            <a:miter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02205" y="7006884"/>
            <a:ext cx="11083591" cy="191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6"/>
              </a:lnSpc>
            </a:pPr>
            <a:r>
              <a:rPr lang="en-US" sz="10707" spc="104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REPOSITORY</a:t>
            </a:r>
          </a:p>
        </p:txBody>
      </p:sp>
      <p:sp>
        <p:nvSpPr>
          <p:cNvPr id="3" name="Freeform 3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3434"/>
            <a:ext cx="18288000" cy="7257404"/>
          </a:xfrm>
          <a:custGeom>
            <a:avLst/>
            <a:gdLst/>
            <a:ahLst/>
            <a:cxnLst/>
            <a:rect l="l" t="t" r="r" b="b"/>
            <a:pathLst>
              <a:path w="18288000" h="7257404">
                <a:moveTo>
                  <a:pt x="0" y="0"/>
                </a:moveTo>
                <a:lnTo>
                  <a:pt x="18288000" y="0"/>
                </a:lnTo>
                <a:lnTo>
                  <a:pt x="18288000" y="7257403"/>
                </a:lnTo>
                <a:lnTo>
                  <a:pt x="0" y="7257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 l="-211" r="-2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95836" y="8867139"/>
            <a:ext cx="8296328" cy="52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USB YPKP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87876" y="9509633"/>
            <a:ext cx="4112248" cy="44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5"/>
              </a:lnSpc>
            </a:pPr>
            <a:r>
              <a:rPr lang="en-US" sz="248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repository.usbypkp.ac.id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l="-21578" t="-45549" b="-23869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747322">
            <a:off x="3921959" y="858810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99339" y="7547389"/>
            <a:ext cx="1131666" cy="1205642"/>
          </a:xfrm>
          <a:custGeom>
            <a:avLst/>
            <a:gdLst/>
            <a:ahLst/>
            <a:cxnLst/>
            <a:rect l="l" t="t" r="r" b="b"/>
            <a:pathLst>
              <a:path w="1131666" h="1205642">
                <a:moveTo>
                  <a:pt x="0" y="0"/>
                </a:moveTo>
                <a:lnTo>
                  <a:pt x="1131666" y="0"/>
                </a:lnTo>
                <a:lnTo>
                  <a:pt x="1131666" y="1205641"/>
                </a:lnTo>
                <a:lnTo>
                  <a:pt x="0" y="1205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0849" y="5621987"/>
            <a:ext cx="7134283" cy="3850802"/>
          </a:xfrm>
          <a:custGeom>
            <a:avLst/>
            <a:gdLst/>
            <a:ahLst/>
            <a:cxnLst/>
            <a:rect l="l" t="t" r="r" b="b"/>
            <a:pathLst>
              <a:path w="7134283" h="3850802">
                <a:moveTo>
                  <a:pt x="0" y="0"/>
                </a:moveTo>
                <a:lnTo>
                  <a:pt x="7134282" y="0"/>
                </a:lnTo>
                <a:lnTo>
                  <a:pt x="7134282" y="3850803"/>
                </a:lnTo>
                <a:lnTo>
                  <a:pt x="0" y="3850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41" r="-21886"/>
            </a:stretch>
          </a:blipFill>
          <a:ln w="57150" cap="sq">
            <a:solidFill>
              <a:srgbClr val="1C5739"/>
            </a:solidFill>
            <a:prstDash val="solid"/>
            <a:miter/>
          </a:ln>
        </p:spPr>
      </p:sp>
      <p:sp>
        <p:nvSpPr>
          <p:cNvPr id="13" name="AutoShape 13"/>
          <p:cNvSpPr/>
          <p:nvPr/>
        </p:nvSpPr>
        <p:spPr>
          <a:xfrm flipV="1">
            <a:off x="2515820" y="4208580"/>
            <a:ext cx="3246432" cy="3246432"/>
          </a:xfrm>
          <a:prstGeom prst="line">
            <a:avLst/>
          </a:prstGeom>
          <a:ln w="38100" cap="flat">
            <a:solidFill>
              <a:srgbClr val="1C573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Freeform 14"/>
          <p:cNvSpPr/>
          <p:nvPr/>
        </p:nvSpPr>
        <p:spPr>
          <a:xfrm>
            <a:off x="5984563" y="2373159"/>
            <a:ext cx="6318874" cy="2479486"/>
          </a:xfrm>
          <a:custGeom>
            <a:avLst/>
            <a:gdLst/>
            <a:ahLst/>
            <a:cxnLst/>
            <a:rect l="l" t="t" r="r" b="b"/>
            <a:pathLst>
              <a:path w="6318874" h="2479486">
                <a:moveTo>
                  <a:pt x="0" y="0"/>
                </a:moveTo>
                <a:lnTo>
                  <a:pt x="6318874" y="0"/>
                </a:lnTo>
                <a:lnTo>
                  <a:pt x="6318874" y="2479486"/>
                </a:lnTo>
                <a:lnTo>
                  <a:pt x="0" y="2479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3596"/>
            </a:stretch>
          </a:blipFill>
          <a:ln w="38100" cap="sq">
            <a:solidFill>
              <a:srgbClr val="1C5739"/>
            </a:solidFill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146743" y="4982240"/>
            <a:ext cx="3859873" cy="4148506"/>
          </a:xfrm>
          <a:custGeom>
            <a:avLst/>
            <a:gdLst/>
            <a:ahLst/>
            <a:cxnLst/>
            <a:rect l="l" t="t" r="r" b="b"/>
            <a:pathLst>
              <a:path w="3859873" h="4148506">
                <a:moveTo>
                  <a:pt x="0" y="0"/>
                </a:moveTo>
                <a:lnTo>
                  <a:pt x="3859874" y="0"/>
                </a:lnTo>
                <a:lnTo>
                  <a:pt x="3859874" y="4148506"/>
                </a:lnTo>
                <a:lnTo>
                  <a:pt x="0" y="4148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9263"/>
            </a:stretch>
          </a:blipFill>
          <a:ln w="57150" cap="sq">
            <a:solidFill>
              <a:srgbClr val="1C5739"/>
            </a:solidFill>
            <a:prstDash val="solid"/>
            <a:miter/>
          </a:ln>
        </p:spPr>
      </p:sp>
      <p:sp>
        <p:nvSpPr>
          <p:cNvPr id="16" name="AutoShape 16"/>
          <p:cNvSpPr/>
          <p:nvPr/>
        </p:nvSpPr>
        <p:spPr>
          <a:xfrm flipV="1">
            <a:off x="2897096" y="6838508"/>
            <a:ext cx="5249647" cy="1005656"/>
          </a:xfrm>
          <a:prstGeom prst="line">
            <a:avLst/>
          </a:prstGeom>
          <a:ln w="38100" cap="flat">
            <a:solidFill>
              <a:srgbClr val="1C573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flipV="1">
            <a:off x="2893512" y="6158862"/>
            <a:ext cx="10112621" cy="2709669"/>
          </a:xfrm>
          <a:prstGeom prst="line">
            <a:avLst/>
          </a:prstGeom>
          <a:ln w="38100" cap="flat">
            <a:solidFill>
              <a:srgbClr val="1C573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Freeform 18"/>
          <p:cNvSpPr/>
          <p:nvPr/>
        </p:nvSpPr>
        <p:spPr>
          <a:xfrm>
            <a:off x="13006133" y="3654880"/>
            <a:ext cx="4040603" cy="4189284"/>
          </a:xfrm>
          <a:custGeom>
            <a:avLst/>
            <a:gdLst/>
            <a:ahLst/>
            <a:cxnLst/>
            <a:rect l="l" t="t" r="r" b="b"/>
            <a:pathLst>
              <a:path w="4040603" h="4189284">
                <a:moveTo>
                  <a:pt x="0" y="0"/>
                </a:moveTo>
                <a:lnTo>
                  <a:pt x="4040602" y="0"/>
                </a:lnTo>
                <a:lnTo>
                  <a:pt x="4040602" y="4189285"/>
                </a:lnTo>
                <a:lnTo>
                  <a:pt x="0" y="4189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53797"/>
            </a:stretch>
          </a:blipFill>
          <a:ln w="66675" cap="sq">
            <a:solidFill>
              <a:srgbClr val="1C5739"/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10084334" y="30497"/>
            <a:ext cx="8203666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REPOSITORY USB YPKP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07881" y="802888"/>
            <a:ext cx="4112248" cy="44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5"/>
              </a:lnSpc>
            </a:pPr>
            <a:r>
              <a:rPr lang="en-US" sz="2489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repository.usbypkp.ac.id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59579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9151" b="-915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747322">
            <a:off x="3921959" y="81397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560212" y="3326429"/>
            <a:ext cx="7212081" cy="4876540"/>
          </a:xfrm>
          <a:custGeom>
            <a:avLst/>
            <a:gdLst/>
            <a:ahLst/>
            <a:cxnLst/>
            <a:rect l="l" t="t" r="r" b="b"/>
            <a:pathLst>
              <a:path w="7212081" h="4876540">
                <a:moveTo>
                  <a:pt x="0" y="0"/>
                </a:moveTo>
                <a:lnTo>
                  <a:pt x="7212081" y="0"/>
                </a:lnTo>
                <a:lnTo>
                  <a:pt x="7212081" y="4876539"/>
                </a:lnTo>
                <a:lnTo>
                  <a:pt x="0" y="4876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13" r="-15153"/>
            </a:stretch>
          </a:blipFill>
          <a:ln w="38100" cap="sq">
            <a:solidFill>
              <a:srgbClr val="1C5739"/>
            </a:solidFill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10084334" y="30497"/>
            <a:ext cx="8203666" cy="82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4"/>
              </a:lnSpc>
            </a:pPr>
            <a:r>
              <a:rPr lang="en-US" sz="49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REPOSITORY USB YPKP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07881" y="802888"/>
            <a:ext cx="4112248" cy="44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5"/>
              </a:lnSpc>
            </a:pPr>
            <a:r>
              <a:rPr lang="en-US" sz="2489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repository.usbypkp.ac.id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144000" y="5410604"/>
            <a:ext cx="102722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0171224" y="5372843"/>
            <a:ext cx="0" cy="104593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9144000" y="6399728"/>
            <a:ext cx="102722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0166784" y="5958744"/>
            <a:ext cx="1211018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1488806" y="4718109"/>
            <a:ext cx="6328450" cy="1910219"/>
            <a:chOff x="0" y="0"/>
            <a:chExt cx="2903226" cy="8763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903226" cy="876328"/>
            </a:xfrm>
            <a:custGeom>
              <a:avLst/>
              <a:gdLst/>
              <a:ahLst/>
              <a:cxnLst/>
              <a:rect l="l" t="t" r="r" b="b"/>
              <a:pathLst>
                <a:path w="2903226" h="876328">
                  <a:moveTo>
                    <a:pt x="0" y="0"/>
                  </a:moveTo>
                  <a:lnTo>
                    <a:pt x="2903226" y="0"/>
                  </a:lnTo>
                  <a:lnTo>
                    <a:pt x="2903226" y="876328"/>
                  </a:lnTo>
                  <a:lnTo>
                    <a:pt x="0" y="876328"/>
                  </a:lnTo>
                  <a:close/>
                </a:path>
              </a:pathLst>
            </a:custGeom>
            <a:solidFill>
              <a:srgbClr val="1C5739"/>
            </a:solidFill>
            <a:ln w="76200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903226" cy="895378"/>
            </a:xfrm>
            <a:prstGeom prst="rect">
              <a:avLst/>
            </a:prstGeom>
          </p:spPr>
          <p:txBody>
            <a:bodyPr lIns="16336" tIns="16336" rIns="16336" bIns="16336" rtlCol="0" anchor="ctr"/>
            <a:lstStyle/>
            <a:p>
              <a:pPr algn="ctr">
                <a:lnSpc>
                  <a:spcPts val="253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488806" y="4992069"/>
            <a:ext cx="6328450" cy="130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2"/>
              </a:lnSpc>
              <a:spcBef>
                <a:spcPct val="0"/>
              </a:spcBef>
            </a:pPr>
            <a:r>
              <a:rPr lang="en-US" sz="186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Silahkan untuk memasukan kata kunci sesuai</a:t>
            </a:r>
          </a:p>
          <a:p>
            <a:pPr algn="ctr">
              <a:lnSpc>
                <a:spcPts val="2612"/>
              </a:lnSpc>
              <a:spcBef>
                <a:spcPct val="0"/>
              </a:spcBef>
            </a:pPr>
            <a:r>
              <a:rPr lang="en-US" sz="186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dengan format kotak pencarian (dapat diisi salah</a:t>
            </a:r>
          </a:p>
          <a:p>
            <a:pPr algn="ctr">
              <a:lnSpc>
                <a:spcPts val="2612"/>
              </a:lnSpc>
              <a:spcBef>
                <a:spcPct val="0"/>
              </a:spcBef>
            </a:pPr>
            <a:r>
              <a:rPr lang="en-US" sz="186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satu); documents (tipe dokument), Title (judul),</a:t>
            </a:r>
          </a:p>
          <a:p>
            <a:pPr algn="ctr">
              <a:lnSpc>
                <a:spcPts val="2612"/>
              </a:lnSpc>
              <a:spcBef>
                <a:spcPct val="0"/>
              </a:spcBef>
            </a:pPr>
            <a:r>
              <a:rPr lang="en-US" sz="186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Creator (penulis), abstract, dsb.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92914" b="-9291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74981" y="4816722"/>
            <a:ext cx="4600363" cy="1040415"/>
            <a:chOff x="0" y="0"/>
            <a:chExt cx="2176133" cy="4921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89912" y="4727799"/>
            <a:ext cx="1101591" cy="110159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74981" y="6098719"/>
            <a:ext cx="4600363" cy="1040415"/>
            <a:chOff x="0" y="0"/>
            <a:chExt cx="2176133" cy="49215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03279" y="6037543"/>
            <a:ext cx="1101591" cy="110159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574981" y="7380717"/>
            <a:ext cx="4600363" cy="1040415"/>
            <a:chOff x="0" y="0"/>
            <a:chExt cx="2176133" cy="4921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03279" y="7319541"/>
            <a:ext cx="1101591" cy="110159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574981" y="8659269"/>
            <a:ext cx="4600363" cy="1040415"/>
            <a:chOff x="0" y="0"/>
            <a:chExt cx="2176133" cy="49215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803279" y="8601539"/>
            <a:ext cx="1101591" cy="110159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6704978" y="4640472"/>
            <a:ext cx="1271460" cy="1276245"/>
          </a:xfrm>
          <a:custGeom>
            <a:avLst/>
            <a:gdLst/>
            <a:ahLst/>
            <a:cxnLst/>
            <a:rect l="l" t="t" r="r" b="b"/>
            <a:pathLst>
              <a:path w="1271460" h="1276245">
                <a:moveTo>
                  <a:pt x="0" y="0"/>
                </a:moveTo>
                <a:lnTo>
                  <a:pt x="1271460" y="0"/>
                </a:lnTo>
                <a:lnTo>
                  <a:pt x="1271460" y="1276246"/>
                </a:lnTo>
                <a:lnTo>
                  <a:pt x="0" y="127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Freeform 32"/>
          <p:cNvSpPr/>
          <p:nvPr/>
        </p:nvSpPr>
        <p:spPr>
          <a:xfrm>
            <a:off x="7050353" y="6238180"/>
            <a:ext cx="607444" cy="607444"/>
          </a:xfrm>
          <a:custGeom>
            <a:avLst/>
            <a:gdLst/>
            <a:ahLst/>
            <a:cxnLst/>
            <a:rect l="l" t="t" r="r" b="b"/>
            <a:pathLst>
              <a:path w="607444" h="607444">
                <a:moveTo>
                  <a:pt x="0" y="0"/>
                </a:moveTo>
                <a:lnTo>
                  <a:pt x="607443" y="0"/>
                </a:lnTo>
                <a:lnTo>
                  <a:pt x="607443" y="607443"/>
                </a:lnTo>
                <a:lnTo>
                  <a:pt x="0" y="607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079160" y="7667401"/>
            <a:ext cx="523095" cy="380552"/>
          </a:xfrm>
          <a:custGeom>
            <a:avLst/>
            <a:gdLst/>
            <a:ahLst/>
            <a:cxnLst/>
            <a:rect l="l" t="t" r="r" b="b"/>
            <a:pathLst>
              <a:path w="523095" h="380552">
                <a:moveTo>
                  <a:pt x="0" y="0"/>
                </a:moveTo>
                <a:lnTo>
                  <a:pt x="523095" y="0"/>
                </a:lnTo>
                <a:lnTo>
                  <a:pt x="523095" y="380552"/>
                </a:lnTo>
                <a:lnTo>
                  <a:pt x="0" y="380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997209" y="8803594"/>
            <a:ext cx="713731" cy="711136"/>
          </a:xfrm>
          <a:custGeom>
            <a:avLst/>
            <a:gdLst/>
            <a:ahLst/>
            <a:cxnLst/>
            <a:rect l="l" t="t" r="r" b="b"/>
            <a:pathLst>
              <a:path w="713731" h="711136">
                <a:moveTo>
                  <a:pt x="0" y="0"/>
                </a:moveTo>
                <a:lnTo>
                  <a:pt x="713731" y="0"/>
                </a:lnTo>
                <a:lnTo>
                  <a:pt x="713731" y="711136"/>
                </a:lnTo>
                <a:lnTo>
                  <a:pt x="0" y="711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551919" y="3572797"/>
            <a:ext cx="4102632" cy="3528264"/>
          </a:xfrm>
          <a:custGeom>
            <a:avLst/>
            <a:gdLst/>
            <a:ahLst/>
            <a:cxnLst/>
            <a:rect l="l" t="t" r="r" b="b"/>
            <a:pathLst>
              <a:path w="4102632" h="3528264">
                <a:moveTo>
                  <a:pt x="0" y="0"/>
                </a:moveTo>
                <a:lnTo>
                  <a:pt x="4102633" y="0"/>
                </a:lnTo>
                <a:lnTo>
                  <a:pt x="4102633" y="3528264"/>
                </a:lnTo>
                <a:lnTo>
                  <a:pt x="0" y="35282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4386113" y="514829"/>
            <a:ext cx="9515774" cy="294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02"/>
              </a:lnSpc>
              <a:spcBef>
                <a:spcPct val="0"/>
              </a:spcBef>
            </a:pPr>
            <a:r>
              <a:rPr lang="en-US" sz="8335" spc="81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TANYA PUSTAKAWAN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02176" y="3379003"/>
            <a:ext cx="4263330" cy="75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7"/>
              </a:lnSpc>
            </a:pPr>
            <a:r>
              <a:rPr lang="en-US" sz="4433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ASK A LIBRARIAN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644802" y="5041930"/>
            <a:ext cx="3184520" cy="48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3"/>
              </a:lnSpc>
            </a:pPr>
            <a:r>
              <a:rPr lang="en-US" sz="287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085161622106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980482" y="6299397"/>
            <a:ext cx="3789361" cy="490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9"/>
              </a:lnSpc>
            </a:pPr>
            <a:r>
              <a:rPr lang="en-US" sz="2842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pustakalaya.usbypkp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904870" y="7612238"/>
            <a:ext cx="3634172" cy="45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1"/>
              </a:lnSpc>
            </a:pPr>
            <a:r>
              <a:rPr lang="en-US" sz="2644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library@usbypkp.ac.id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062835" y="8920126"/>
            <a:ext cx="4112509" cy="427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</a:pPr>
            <a:r>
              <a:rPr lang="en-US" sz="2542" dirty="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pustakalaya.usbypkp.ac.id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22224" y="4306568"/>
            <a:ext cx="6209840" cy="3051034"/>
            <a:chOff x="0" y="0"/>
            <a:chExt cx="1702724" cy="8365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2724" cy="836587"/>
            </a:xfrm>
            <a:custGeom>
              <a:avLst/>
              <a:gdLst/>
              <a:ahLst/>
              <a:cxnLst/>
              <a:rect l="l" t="t" r="r" b="b"/>
              <a:pathLst>
                <a:path w="1702724" h="836587">
                  <a:moveTo>
                    <a:pt x="0" y="0"/>
                  </a:moveTo>
                  <a:lnTo>
                    <a:pt x="1702724" y="0"/>
                  </a:lnTo>
                  <a:lnTo>
                    <a:pt x="1702724" y="836587"/>
                  </a:lnTo>
                  <a:lnTo>
                    <a:pt x="0" y="836587"/>
                  </a:lnTo>
                  <a:close/>
                </a:path>
              </a:pathLst>
            </a:custGeom>
            <a:solidFill>
              <a:srgbClr val="1C5739"/>
            </a:solidFill>
            <a:ln w="5715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02724" cy="884212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Tanya pustakawan adalah layanan digital yang memungkinkan pengguna bertanya kepada pustakawan secara online mengenai bantuan penelusuran data, informasi, literatur, referensi, keanggotaan dan layanan perpustakaan lainnya 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663" y="456172"/>
            <a:ext cx="7845600" cy="83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1C5739"/>
                </a:solidFill>
                <a:latin typeface="Poppins"/>
                <a:ea typeface="Poppins"/>
                <a:cs typeface="Poppins"/>
                <a:sym typeface="Poppins"/>
              </a:rPr>
              <a:t>Tanya Pustakawan</a:t>
            </a:r>
          </a:p>
        </p:txBody>
      </p:sp>
      <p:sp>
        <p:nvSpPr>
          <p:cNvPr id="7" name="Freeform 7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24480" y="3592068"/>
            <a:ext cx="4600363" cy="1040415"/>
            <a:chOff x="0" y="0"/>
            <a:chExt cx="2176133" cy="4921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039411" y="3503146"/>
            <a:ext cx="1101591" cy="110159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824480" y="4874066"/>
            <a:ext cx="4600363" cy="1040415"/>
            <a:chOff x="0" y="0"/>
            <a:chExt cx="2176133" cy="4921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052777" y="4812890"/>
            <a:ext cx="1101591" cy="110159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24480" y="6156064"/>
            <a:ext cx="4600363" cy="1040415"/>
            <a:chOff x="0" y="0"/>
            <a:chExt cx="2176133" cy="49215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052777" y="6094888"/>
            <a:ext cx="1101591" cy="110159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24480" y="7434615"/>
            <a:ext cx="4600363" cy="1040415"/>
            <a:chOff x="0" y="0"/>
            <a:chExt cx="2176133" cy="49215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176133" cy="492153"/>
            </a:xfrm>
            <a:custGeom>
              <a:avLst/>
              <a:gdLst/>
              <a:ahLst/>
              <a:cxnLst/>
              <a:rect l="l" t="t" r="r" b="b"/>
              <a:pathLst>
                <a:path w="2176133" h="492153">
                  <a:moveTo>
                    <a:pt x="62267" y="0"/>
                  </a:moveTo>
                  <a:lnTo>
                    <a:pt x="2113866" y="0"/>
                  </a:lnTo>
                  <a:cubicBezTo>
                    <a:pt x="2130380" y="0"/>
                    <a:pt x="2146218" y="6560"/>
                    <a:pt x="2157895" y="18238"/>
                  </a:cubicBezTo>
                  <a:cubicBezTo>
                    <a:pt x="2169573" y="29915"/>
                    <a:pt x="2176133" y="45753"/>
                    <a:pt x="2176133" y="62267"/>
                  </a:cubicBezTo>
                  <a:lnTo>
                    <a:pt x="2176133" y="429886"/>
                  </a:lnTo>
                  <a:cubicBezTo>
                    <a:pt x="2176133" y="446400"/>
                    <a:pt x="2169573" y="462238"/>
                    <a:pt x="2157895" y="473915"/>
                  </a:cubicBezTo>
                  <a:cubicBezTo>
                    <a:pt x="2146218" y="485593"/>
                    <a:pt x="2130380" y="492153"/>
                    <a:pt x="2113866" y="492153"/>
                  </a:cubicBezTo>
                  <a:lnTo>
                    <a:pt x="62267" y="492153"/>
                  </a:lnTo>
                  <a:cubicBezTo>
                    <a:pt x="45753" y="492153"/>
                    <a:pt x="29915" y="485593"/>
                    <a:pt x="18238" y="473915"/>
                  </a:cubicBezTo>
                  <a:cubicBezTo>
                    <a:pt x="6560" y="462238"/>
                    <a:pt x="0" y="446400"/>
                    <a:pt x="0" y="429886"/>
                  </a:cubicBezTo>
                  <a:lnTo>
                    <a:pt x="0" y="62267"/>
                  </a:lnTo>
                  <a:cubicBezTo>
                    <a:pt x="0" y="45753"/>
                    <a:pt x="6560" y="29915"/>
                    <a:pt x="18238" y="18238"/>
                  </a:cubicBezTo>
                  <a:cubicBezTo>
                    <a:pt x="29915" y="6560"/>
                    <a:pt x="45753" y="0"/>
                    <a:pt x="62267" y="0"/>
                  </a:cubicBezTo>
                  <a:close/>
                </a:path>
              </a:pathLst>
            </a:custGeom>
            <a:solidFill>
              <a:srgbClr val="397D5A"/>
            </a:solidFill>
            <a:ln w="114300" cap="rnd">
              <a:solidFill>
                <a:srgbClr val="FAF611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2176133" cy="520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052777" y="7376885"/>
            <a:ext cx="1101591" cy="110159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w="3810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2954477" y="3415819"/>
            <a:ext cx="1271460" cy="1276245"/>
          </a:xfrm>
          <a:custGeom>
            <a:avLst/>
            <a:gdLst/>
            <a:ahLst/>
            <a:cxnLst/>
            <a:rect l="l" t="t" r="r" b="b"/>
            <a:pathLst>
              <a:path w="1271460" h="1276245">
                <a:moveTo>
                  <a:pt x="0" y="0"/>
                </a:moveTo>
                <a:lnTo>
                  <a:pt x="1271459" y="0"/>
                </a:lnTo>
                <a:lnTo>
                  <a:pt x="1271459" y="1276245"/>
                </a:lnTo>
                <a:lnTo>
                  <a:pt x="0" y="12762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3299851" y="5013526"/>
            <a:ext cx="607444" cy="607444"/>
          </a:xfrm>
          <a:custGeom>
            <a:avLst/>
            <a:gdLst/>
            <a:ahLst/>
            <a:cxnLst/>
            <a:rect l="l" t="t" r="r" b="b"/>
            <a:pathLst>
              <a:path w="607444" h="607444">
                <a:moveTo>
                  <a:pt x="0" y="0"/>
                </a:moveTo>
                <a:lnTo>
                  <a:pt x="607444" y="0"/>
                </a:lnTo>
                <a:lnTo>
                  <a:pt x="607444" y="607444"/>
                </a:lnTo>
                <a:lnTo>
                  <a:pt x="0" y="607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328659" y="6442748"/>
            <a:ext cx="523095" cy="380552"/>
          </a:xfrm>
          <a:custGeom>
            <a:avLst/>
            <a:gdLst/>
            <a:ahLst/>
            <a:cxnLst/>
            <a:rect l="l" t="t" r="r" b="b"/>
            <a:pathLst>
              <a:path w="523095" h="380552">
                <a:moveTo>
                  <a:pt x="0" y="0"/>
                </a:moveTo>
                <a:lnTo>
                  <a:pt x="523095" y="0"/>
                </a:lnTo>
                <a:lnTo>
                  <a:pt x="523095" y="380551"/>
                </a:lnTo>
                <a:lnTo>
                  <a:pt x="0" y="380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246707" y="7578941"/>
            <a:ext cx="713731" cy="711136"/>
          </a:xfrm>
          <a:custGeom>
            <a:avLst/>
            <a:gdLst/>
            <a:ahLst/>
            <a:cxnLst/>
            <a:rect l="l" t="t" r="r" b="b"/>
            <a:pathLst>
              <a:path w="713731" h="711136">
                <a:moveTo>
                  <a:pt x="0" y="0"/>
                </a:moveTo>
                <a:lnTo>
                  <a:pt x="713732" y="0"/>
                </a:lnTo>
                <a:lnTo>
                  <a:pt x="713732" y="711136"/>
                </a:lnTo>
                <a:lnTo>
                  <a:pt x="0" y="71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894301" y="3817276"/>
            <a:ext cx="3184520" cy="48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3"/>
              </a:lnSpc>
            </a:pPr>
            <a:r>
              <a:rPr lang="en-US" sz="287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085161622106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229981" y="5074743"/>
            <a:ext cx="3789361" cy="490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9"/>
              </a:lnSpc>
            </a:pPr>
            <a:r>
              <a:rPr lang="en-US" sz="2842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pustakalaya.usbypkp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154369" y="6387584"/>
            <a:ext cx="3634172" cy="45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1"/>
              </a:lnSpc>
            </a:pPr>
            <a:r>
              <a:rPr lang="en-US" sz="2644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library@usbypkp.ac.id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312333" y="7695473"/>
            <a:ext cx="3915499" cy="43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</a:pPr>
            <a:r>
              <a:rPr lang="en-US" sz="2542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pustakalaya.usbypkp.ac.id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79506" y="1671643"/>
            <a:ext cx="12328989" cy="822960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13330">
            <a:off x="13428257" y="390294"/>
            <a:ext cx="1030690" cy="1564615"/>
          </a:xfrm>
          <a:custGeom>
            <a:avLst/>
            <a:gdLst/>
            <a:ahLst/>
            <a:cxnLst/>
            <a:rect l="l" t="t" r="r" b="b"/>
            <a:pathLst>
              <a:path w="1030690" h="1564615">
                <a:moveTo>
                  <a:pt x="0" y="0"/>
                </a:moveTo>
                <a:lnTo>
                  <a:pt x="1030691" y="0"/>
                </a:lnTo>
                <a:lnTo>
                  <a:pt x="1030691" y="1564615"/>
                </a:lnTo>
                <a:lnTo>
                  <a:pt x="0" y="1564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935010" y="608462"/>
            <a:ext cx="8417980" cy="75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44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E-RESOURCE PERPUSNAS RI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07655" y="6107557"/>
            <a:ext cx="6990556" cy="2731643"/>
            <a:chOff x="0" y="0"/>
            <a:chExt cx="1916795" cy="7490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6795" cy="749011"/>
            </a:xfrm>
            <a:custGeom>
              <a:avLst/>
              <a:gdLst/>
              <a:ahLst/>
              <a:cxnLst/>
              <a:rect l="l" t="t" r="r" b="b"/>
              <a:pathLst>
                <a:path w="1916795" h="749011">
                  <a:moveTo>
                    <a:pt x="0" y="0"/>
                  </a:moveTo>
                  <a:lnTo>
                    <a:pt x="1916795" y="0"/>
                  </a:lnTo>
                  <a:lnTo>
                    <a:pt x="1916795" y="749011"/>
                  </a:lnTo>
                  <a:lnTo>
                    <a:pt x="0" y="749011"/>
                  </a:lnTo>
                  <a:close/>
                </a:path>
              </a:pathLst>
            </a:custGeom>
            <a:solidFill>
              <a:srgbClr val="1C5739"/>
            </a:solidFill>
            <a:ln w="5715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16795" cy="796636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Mengisi form pendaftaran Keanggotaan melalui link: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https://keanggotaan.perpusnas.go.id/daftar.aspx</a:t>
              </a:r>
            </a:p>
            <a:p>
              <a:pPr algn="ctr">
                <a:lnSpc>
                  <a:spcPts val="2800"/>
                </a:lnSpc>
              </a:pPr>
              <a:endParaRPr lang="en-US" sz="2000" i="1">
                <a:solidFill>
                  <a:srgbClr val="FDFBFB"/>
                </a:solidFill>
                <a:latin typeface="Open Sauce Italics"/>
                <a:ea typeface="Open Sauce Italics"/>
                <a:cs typeface="Open Sauce Italics"/>
                <a:sym typeface="Open Sauce Italics"/>
              </a:endParaRPr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Kemudian pilih menu daftar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9144000" y="3223937"/>
            <a:ext cx="5995149" cy="5477100"/>
          </a:xfrm>
          <a:custGeom>
            <a:avLst/>
            <a:gdLst/>
            <a:ahLst/>
            <a:cxnLst/>
            <a:rect l="l" t="t" r="r" b="b"/>
            <a:pathLst>
              <a:path w="5995149" h="5477100">
                <a:moveTo>
                  <a:pt x="0" y="0"/>
                </a:moveTo>
                <a:lnTo>
                  <a:pt x="5995149" y="0"/>
                </a:lnTo>
                <a:lnTo>
                  <a:pt x="5995149" y="5477100"/>
                </a:lnTo>
                <a:lnTo>
                  <a:pt x="0" y="5477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12" r="-2298" b="-4751"/>
            </a:stretch>
          </a:blipFill>
          <a:ln w="76200" cap="sq">
            <a:solidFill>
              <a:srgbClr val="1C5739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8504925" y="159050"/>
            <a:ext cx="9106848" cy="75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44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E-RESOURCE PERPUSNAS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37846" y="659630"/>
            <a:ext cx="6827864" cy="48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3"/>
              </a:lnSpc>
            </a:pPr>
            <a:r>
              <a:rPr lang="en-US" sz="2873">
                <a:solidFill>
                  <a:srgbClr val="1C5739"/>
                </a:solidFill>
                <a:latin typeface="Bree Serif"/>
                <a:ea typeface="Bree Serif"/>
                <a:cs typeface="Bree Serif"/>
                <a:sym typeface="Bree Serif"/>
              </a:rPr>
              <a:t>https://e-resources.perpusnas.go.id/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7655" y="3542729"/>
            <a:ext cx="6672358" cy="220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5551" lvl="1" indent="-167775" algn="just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E-Resources Perpustakaan Nasional RI merupakan</a:t>
            </a:r>
          </a:p>
          <a:p>
            <a:pPr algn="just">
              <a:lnSpc>
                <a:spcPts val="2175"/>
              </a:lnSpc>
              <a:spcBef>
                <a:spcPct val="0"/>
              </a:spcBef>
            </a:pPr>
            <a:r>
              <a:rPr lang="en-US" sz="1554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salah satu rujukan untuk memeperoleh berbagai</a:t>
            </a:r>
          </a:p>
          <a:p>
            <a:pPr algn="just">
              <a:lnSpc>
                <a:spcPts val="2175"/>
              </a:lnSpc>
              <a:spcBef>
                <a:spcPct val="0"/>
              </a:spcBef>
            </a:pPr>
            <a:r>
              <a:rPr lang="en-US" sz="1554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subyek informasi ilmiah yang Anda butuhkan,</a:t>
            </a:r>
          </a:p>
          <a:p>
            <a:pPr algn="just">
              <a:lnSpc>
                <a:spcPts val="2175"/>
              </a:lnSpc>
              <a:spcBef>
                <a:spcPct val="0"/>
              </a:spcBef>
            </a:pPr>
            <a:r>
              <a:rPr lang="en-US" sz="1554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secara gratis.</a:t>
            </a:r>
          </a:p>
          <a:p>
            <a:pPr algn="just">
              <a:lnSpc>
                <a:spcPts val="2175"/>
              </a:lnSpc>
              <a:spcBef>
                <a:spcPct val="0"/>
              </a:spcBef>
            </a:pPr>
            <a:endParaRPr lang="en-US" sz="1554" b="1">
              <a:solidFill>
                <a:srgbClr val="1C5739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335551" lvl="1" indent="-167775" algn="just">
              <a:lnSpc>
                <a:spcPts val="2175"/>
              </a:lnSpc>
              <a:buFont typeface="Arial"/>
              <a:buChar char="•"/>
            </a:pPr>
            <a:r>
              <a:rPr lang="en-US" sz="1554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Anda diharuskan mendaftar keanggotaan terlebih</a:t>
            </a:r>
          </a:p>
          <a:p>
            <a:pPr algn="just">
              <a:lnSpc>
                <a:spcPts val="2175"/>
              </a:lnSpc>
              <a:spcBef>
                <a:spcPct val="0"/>
              </a:spcBef>
            </a:pPr>
            <a:r>
              <a:rPr lang="en-US" sz="1554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dahulu sebelum dapat mengakses semua</a:t>
            </a:r>
          </a:p>
          <a:p>
            <a:pPr algn="just">
              <a:lnSpc>
                <a:spcPts val="2175"/>
              </a:lnSpc>
              <a:spcBef>
                <a:spcPct val="0"/>
              </a:spcBef>
            </a:pPr>
            <a:r>
              <a:rPr lang="en-US" sz="1554" b="1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informasi yang ada didalamnya.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2270" y="7869208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70940" y="4694728"/>
            <a:ext cx="6990556" cy="2731643"/>
            <a:chOff x="0" y="0"/>
            <a:chExt cx="1916795" cy="7490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6795" cy="749011"/>
            </a:xfrm>
            <a:custGeom>
              <a:avLst/>
              <a:gdLst/>
              <a:ahLst/>
              <a:cxnLst/>
              <a:rect l="l" t="t" r="r" b="b"/>
              <a:pathLst>
                <a:path w="1916795" h="749011">
                  <a:moveTo>
                    <a:pt x="0" y="0"/>
                  </a:moveTo>
                  <a:lnTo>
                    <a:pt x="1916795" y="0"/>
                  </a:lnTo>
                  <a:lnTo>
                    <a:pt x="1916795" y="749011"/>
                  </a:lnTo>
                  <a:lnTo>
                    <a:pt x="0" y="749011"/>
                  </a:lnTo>
                  <a:close/>
                </a:path>
              </a:pathLst>
            </a:custGeom>
            <a:solidFill>
              <a:srgbClr val="1C5739"/>
            </a:solidFill>
            <a:ln w="5715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16795" cy="796636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Setelah mengisi semua informasi yang diperlukan &amp;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memasukan email aktif Anda, kemudian Perpustakaan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Nasional RI akan mengirimkan link konfirmasi</a:t>
              </a:r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keanggotaan melalui email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8130766" y="2862799"/>
            <a:ext cx="9313157" cy="6395501"/>
          </a:xfrm>
          <a:custGeom>
            <a:avLst/>
            <a:gdLst/>
            <a:ahLst/>
            <a:cxnLst/>
            <a:rect l="l" t="t" r="r" b="b"/>
            <a:pathLst>
              <a:path w="9313157" h="6395501">
                <a:moveTo>
                  <a:pt x="0" y="0"/>
                </a:moveTo>
                <a:lnTo>
                  <a:pt x="9313157" y="0"/>
                </a:lnTo>
                <a:lnTo>
                  <a:pt x="9313157" y="6395501"/>
                </a:lnTo>
                <a:lnTo>
                  <a:pt x="0" y="6395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57150" cap="sq">
            <a:solidFill>
              <a:srgbClr val="1C5739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980934" y="178100"/>
            <a:ext cx="8326131" cy="75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44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E-RESOURCE PERPUSNAS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30068" y="875701"/>
            <a:ext cx="6827864" cy="48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3"/>
              </a:lnSpc>
            </a:pPr>
            <a:r>
              <a:rPr lang="en-US" sz="2873">
                <a:solidFill>
                  <a:srgbClr val="1C5739"/>
                </a:solidFill>
                <a:latin typeface="Bree Serif"/>
                <a:ea typeface="Bree Serif"/>
                <a:cs typeface="Bree Serif"/>
                <a:sym typeface="Bree Serif"/>
              </a:rPr>
              <a:t>https://e-resources.perpusnas.go.id/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43502" y="-1483231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5" y="0"/>
                </a:lnTo>
                <a:lnTo>
                  <a:pt x="8744065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43502" y="4327332"/>
            <a:ext cx="6990556" cy="2731643"/>
            <a:chOff x="0" y="0"/>
            <a:chExt cx="1916795" cy="7490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6795" cy="749011"/>
            </a:xfrm>
            <a:custGeom>
              <a:avLst/>
              <a:gdLst/>
              <a:ahLst/>
              <a:cxnLst/>
              <a:rect l="l" t="t" r="r" b="b"/>
              <a:pathLst>
                <a:path w="1916795" h="749011">
                  <a:moveTo>
                    <a:pt x="0" y="0"/>
                  </a:moveTo>
                  <a:lnTo>
                    <a:pt x="1916795" y="0"/>
                  </a:lnTo>
                  <a:lnTo>
                    <a:pt x="1916795" y="749011"/>
                  </a:lnTo>
                  <a:lnTo>
                    <a:pt x="0" y="749011"/>
                  </a:lnTo>
                  <a:close/>
                </a:path>
              </a:pathLst>
            </a:custGeom>
            <a:solidFill>
              <a:srgbClr val="1C5739"/>
            </a:solidFill>
            <a:ln w="5715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16795" cy="796636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Masukan nomor keanggotaan dan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password yang telah Anda buat</a:t>
              </a:r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kemudian klik Masuk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733632" y="3565318"/>
            <a:ext cx="8742713" cy="4731993"/>
          </a:xfrm>
          <a:custGeom>
            <a:avLst/>
            <a:gdLst/>
            <a:ahLst/>
            <a:cxnLst/>
            <a:rect l="l" t="t" r="r" b="b"/>
            <a:pathLst>
              <a:path w="8742713" h="4731993">
                <a:moveTo>
                  <a:pt x="0" y="0"/>
                </a:moveTo>
                <a:lnTo>
                  <a:pt x="8742713" y="0"/>
                </a:lnTo>
                <a:lnTo>
                  <a:pt x="8742713" y="4731993"/>
                </a:lnTo>
                <a:lnTo>
                  <a:pt x="0" y="4731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04775" cap="sq">
            <a:solidFill>
              <a:srgbClr val="1C5739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220094" y="23302"/>
            <a:ext cx="8326131" cy="75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44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E-RESOURCE PERPUSNAS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3632" y="539408"/>
            <a:ext cx="6827864" cy="48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3"/>
              </a:lnSpc>
            </a:pPr>
            <a:r>
              <a:rPr lang="en-US" sz="2873">
                <a:solidFill>
                  <a:srgbClr val="1C5739"/>
                </a:solidFill>
                <a:latin typeface="Bree Serif"/>
                <a:ea typeface="Bree Serif"/>
                <a:cs typeface="Bree Serif"/>
                <a:sym typeface="Bree Serif"/>
              </a:rPr>
              <a:t>https://e-resources.perpusnas.go.id/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45817" y="2642491"/>
            <a:ext cx="181144" cy="7096939"/>
            <a:chOff x="0" y="0"/>
            <a:chExt cx="47709" cy="18691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9" cy="1869153"/>
            </a:xfrm>
            <a:custGeom>
              <a:avLst/>
              <a:gdLst/>
              <a:ahLst/>
              <a:cxnLst/>
              <a:rect l="l" t="t" r="r" b="b"/>
              <a:pathLst>
                <a:path w="47709" h="1869153">
                  <a:moveTo>
                    <a:pt x="0" y="0"/>
                  </a:moveTo>
                  <a:lnTo>
                    <a:pt x="47709" y="0"/>
                  </a:lnTo>
                  <a:lnTo>
                    <a:pt x="47709" y="1869153"/>
                  </a:lnTo>
                  <a:lnTo>
                    <a:pt x="0" y="186915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7709" cy="1888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94464" y="168684"/>
            <a:ext cx="7048145" cy="210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6"/>
              </a:lnSpc>
              <a:spcBef>
                <a:spcPct val="0"/>
              </a:spcBef>
            </a:pPr>
            <a:r>
              <a:rPr lang="en-US" sz="5946" b="1" spc="582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PERATURAN PERPUSTAKAAN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94464" y="2841092"/>
            <a:ext cx="9137054" cy="220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9"/>
              </a:lnSpc>
            </a:pPr>
            <a:r>
              <a:rPr lang="en-US" sz="2782" b="1" spc="272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WAJIB</a:t>
            </a:r>
          </a:p>
          <a:p>
            <a:pPr marL="428044" lvl="1" indent="-214022" algn="just">
              <a:lnSpc>
                <a:spcPts val="2735"/>
              </a:lnSpc>
              <a:buAutoNum type="arabicPeriod"/>
            </a:pPr>
            <a:r>
              <a:rPr lang="en-US" sz="1982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Kepemilikan KTM / e-KTM yang sah</a:t>
            </a:r>
          </a:p>
          <a:p>
            <a:pPr marL="428044" lvl="1" indent="-214022" algn="just">
              <a:lnSpc>
                <a:spcPts val="2735"/>
              </a:lnSpc>
              <a:buAutoNum type="arabicPeriod"/>
            </a:pPr>
            <a:r>
              <a:rPr lang="en-US" sz="1982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Barang bawaan simpan dalam locker kecuali barang berharga.</a:t>
            </a:r>
          </a:p>
          <a:p>
            <a:pPr marL="428044" lvl="1" indent="-214022" algn="just">
              <a:lnSpc>
                <a:spcPts val="2735"/>
              </a:lnSpc>
              <a:spcBef>
                <a:spcPct val="0"/>
              </a:spcBef>
              <a:buAutoNum type="arabicPeriod"/>
            </a:pPr>
            <a:r>
              <a:rPr lang="en-US" sz="1982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Melakukan setiap jenis transaksi dengan benar sesuai prosedur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94464" y="5340811"/>
            <a:ext cx="9137054" cy="357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9"/>
              </a:lnSpc>
            </a:pPr>
            <a:r>
              <a:rPr lang="en-US" sz="2782" b="1" spc="272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LARANGAN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b="1" spc="19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</a:t>
            </a: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idak memutilasi bahan pustaka.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Tidak melakukan vandalisme.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Tidak melakukan perilaku asusila.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Tidak mengganggu ketenangan.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Tidak mengubah susunan koleksi.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Tidak mengenakan sandal jepit, celana pendek, jaket, &amp; topi.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Tidak membuang sampah sembarangan.</a:t>
            </a:r>
          </a:p>
          <a:p>
            <a:pPr marL="427482" lvl="1" indent="-213741" algn="just">
              <a:lnSpc>
                <a:spcPts val="2732"/>
              </a:lnSpc>
              <a:spcBef>
                <a:spcPct val="0"/>
              </a:spcBef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Tidak makan, minum di area karpet perpustakaan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50786" y="2841092"/>
            <a:ext cx="5770739" cy="220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9"/>
              </a:lnSpc>
            </a:pPr>
            <a:r>
              <a:rPr lang="en-US" sz="2782" b="1" spc="272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ANJURAN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Pakai pakaian sopan &amp; rapi.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Kembalikan bahan pustaka tepat waktu.</a:t>
            </a:r>
          </a:p>
          <a:p>
            <a:pPr marL="427482" lvl="1" indent="-213741" algn="just">
              <a:lnSpc>
                <a:spcPts val="2732"/>
              </a:lnSpc>
              <a:spcBef>
                <a:spcPct val="0"/>
              </a:spcBef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Tanggap terhadap layanan staf perpustakaan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50786" y="5340811"/>
            <a:ext cx="6680039" cy="288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6"/>
              </a:lnSpc>
            </a:pPr>
            <a:r>
              <a:rPr lang="en-US" sz="2779" b="1" spc="272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ATURAN PEMINJAMAN KOLEKSI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Koleksi yang dipinjam hanya koleksi sirkulasi.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Jumlah koleksi yang dipinjam maksimal 2 judul dan atau eksemplar.</a:t>
            </a:r>
          </a:p>
          <a:p>
            <a:pPr marL="427482" lvl="1" indent="-213741" algn="just">
              <a:lnSpc>
                <a:spcPts val="2732"/>
              </a:lnSpc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Lama peminjaman selama 14 Hari.</a:t>
            </a:r>
          </a:p>
          <a:p>
            <a:pPr marL="427482" lvl="1" indent="-213741" algn="just">
              <a:lnSpc>
                <a:spcPts val="2732"/>
              </a:lnSpc>
              <a:spcBef>
                <a:spcPct val="0"/>
              </a:spcBef>
              <a:buAutoNum type="arabicPeriod"/>
            </a:pPr>
            <a:r>
              <a:rPr lang="en-US" sz="1979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Keterlambatan pengembalian buku akan dikenai sanksi.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97839" y="9398430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2"/>
                </a:lnTo>
                <a:lnTo>
                  <a:pt x="0" y="251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43502" y="4327332"/>
            <a:ext cx="6990556" cy="2731643"/>
            <a:chOff x="0" y="0"/>
            <a:chExt cx="1916795" cy="7490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6795" cy="749011"/>
            </a:xfrm>
            <a:custGeom>
              <a:avLst/>
              <a:gdLst/>
              <a:ahLst/>
              <a:cxnLst/>
              <a:rect l="l" t="t" r="r" b="b"/>
              <a:pathLst>
                <a:path w="1916795" h="749011">
                  <a:moveTo>
                    <a:pt x="0" y="0"/>
                  </a:moveTo>
                  <a:lnTo>
                    <a:pt x="1916795" y="0"/>
                  </a:lnTo>
                  <a:lnTo>
                    <a:pt x="1916795" y="749011"/>
                  </a:lnTo>
                  <a:lnTo>
                    <a:pt x="0" y="749011"/>
                  </a:lnTo>
                  <a:close/>
                </a:path>
              </a:pathLst>
            </a:custGeom>
            <a:solidFill>
              <a:srgbClr val="1C5739"/>
            </a:solidFill>
            <a:ln w="57150" cap="sq">
              <a:solidFill>
                <a:srgbClr val="FAF61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16795" cy="796636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Berbagai macam penerbit lokal dan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internasional dapat Anda akses untuk</a:t>
              </a:r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memenuhi kebutuhan informasi ilmiah Anda, secara gratis!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487380" y="2622586"/>
            <a:ext cx="9230527" cy="5746003"/>
          </a:xfrm>
          <a:custGeom>
            <a:avLst/>
            <a:gdLst/>
            <a:ahLst/>
            <a:cxnLst/>
            <a:rect l="l" t="t" r="r" b="b"/>
            <a:pathLst>
              <a:path w="9230527" h="5746003">
                <a:moveTo>
                  <a:pt x="0" y="0"/>
                </a:moveTo>
                <a:lnTo>
                  <a:pt x="9230527" y="0"/>
                </a:lnTo>
                <a:lnTo>
                  <a:pt x="9230527" y="5746003"/>
                </a:lnTo>
                <a:lnTo>
                  <a:pt x="0" y="5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0" cap="sq">
            <a:solidFill>
              <a:srgbClr val="1C5739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980934" y="23302"/>
            <a:ext cx="8326131" cy="75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4410" b="1">
                <a:solidFill>
                  <a:srgbClr val="1C57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E-RESOURCE PERPUSNAS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94473" y="539408"/>
            <a:ext cx="6827864" cy="48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3"/>
              </a:lnSpc>
            </a:pPr>
            <a:r>
              <a:rPr lang="en-US" sz="2873">
                <a:solidFill>
                  <a:srgbClr val="1C5739"/>
                </a:solidFill>
                <a:latin typeface="Bree Serif"/>
                <a:ea typeface="Bree Serif"/>
                <a:cs typeface="Bree Serif"/>
                <a:sym typeface="Bree Serif"/>
              </a:rPr>
              <a:t>https://e-resources.perpusnas.go.id/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t="-6398" b="-4228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3876961" y="7021738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876961" y="7533509"/>
            <a:ext cx="384783" cy="384955"/>
          </a:xfrm>
          <a:custGeom>
            <a:avLst/>
            <a:gdLst/>
            <a:ahLst/>
            <a:cxnLst/>
            <a:rect l="l" t="t" r="r" b="b"/>
            <a:pathLst>
              <a:path w="384783" h="384955">
                <a:moveTo>
                  <a:pt x="0" y="0"/>
                </a:moveTo>
                <a:lnTo>
                  <a:pt x="384783" y="0"/>
                </a:lnTo>
                <a:lnTo>
                  <a:pt x="384783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876961" y="6536839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906481" y="8061339"/>
            <a:ext cx="325916" cy="325916"/>
          </a:xfrm>
          <a:custGeom>
            <a:avLst/>
            <a:gdLst/>
            <a:ahLst/>
            <a:cxnLst/>
            <a:rect l="l" t="t" r="r" b="b"/>
            <a:pathLst>
              <a:path w="325916" h="325916">
                <a:moveTo>
                  <a:pt x="0" y="0"/>
                </a:moveTo>
                <a:lnTo>
                  <a:pt x="325916" y="0"/>
                </a:lnTo>
                <a:lnTo>
                  <a:pt x="325916" y="325916"/>
                </a:lnTo>
                <a:lnTo>
                  <a:pt x="0" y="325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279191" y="2221628"/>
            <a:ext cx="1677517" cy="2111191"/>
          </a:xfrm>
          <a:custGeom>
            <a:avLst/>
            <a:gdLst/>
            <a:ahLst/>
            <a:cxnLst/>
            <a:rect l="l" t="t" r="r" b="b"/>
            <a:pathLst>
              <a:path w="1677517" h="2111191">
                <a:moveTo>
                  <a:pt x="0" y="0"/>
                </a:moveTo>
                <a:lnTo>
                  <a:pt x="1677517" y="0"/>
                </a:lnTo>
                <a:lnTo>
                  <a:pt x="1677517" y="2111191"/>
                </a:lnTo>
                <a:lnTo>
                  <a:pt x="0" y="2111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412211" y="7485884"/>
            <a:ext cx="5857379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pustakalaya.usbypkp.ac.id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2211" y="6974113"/>
            <a:ext cx="5857379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library@usbypkp.ac.id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12211" y="7995089"/>
            <a:ext cx="4032348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pustakalaya.usbypkp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12211" y="6504702"/>
            <a:ext cx="2370741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085161622106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06481" y="5933019"/>
            <a:ext cx="4157385" cy="44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8"/>
              </a:lnSpc>
            </a:pPr>
            <a:r>
              <a:rPr lang="en-US" sz="247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PUSTAKALAYA USB YPKP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343660" y="844515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58759" y="2354885"/>
            <a:ext cx="5408984" cy="6903415"/>
            <a:chOff x="0" y="0"/>
            <a:chExt cx="1424588" cy="1818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24588" cy="1818183"/>
            </a:xfrm>
            <a:custGeom>
              <a:avLst/>
              <a:gdLst/>
              <a:ahLst/>
              <a:cxnLst/>
              <a:rect l="l" t="t" r="r" b="b"/>
              <a:pathLst>
                <a:path w="1424588" h="1818183">
                  <a:moveTo>
                    <a:pt x="0" y="0"/>
                  </a:moveTo>
                  <a:lnTo>
                    <a:pt x="1424588" y="0"/>
                  </a:lnTo>
                  <a:lnTo>
                    <a:pt x="1424588" y="1818183"/>
                  </a:lnTo>
                  <a:lnTo>
                    <a:pt x="0" y="1818183"/>
                  </a:lnTo>
                  <a:close/>
                </a:path>
              </a:pathLst>
            </a:custGeom>
            <a:solidFill>
              <a:srgbClr val="1C5739"/>
            </a:solidFill>
            <a:ln w="85725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424588" cy="1837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37305" y="3354536"/>
            <a:ext cx="3424061" cy="3424061"/>
          </a:xfrm>
          <a:custGeom>
            <a:avLst/>
            <a:gdLst/>
            <a:ahLst/>
            <a:cxnLst/>
            <a:rect l="l" t="t" r="r" b="b"/>
            <a:pathLst>
              <a:path w="3424061" h="3424061">
                <a:moveTo>
                  <a:pt x="0" y="0"/>
                </a:moveTo>
                <a:lnTo>
                  <a:pt x="3424061" y="0"/>
                </a:lnTo>
                <a:lnTo>
                  <a:pt x="3424061" y="3424061"/>
                </a:lnTo>
                <a:lnTo>
                  <a:pt x="0" y="3424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92125" y="5238894"/>
            <a:ext cx="2758754" cy="2469084"/>
          </a:xfrm>
          <a:custGeom>
            <a:avLst/>
            <a:gdLst/>
            <a:ahLst/>
            <a:cxnLst/>
            <a:rect l="l" t="t" r="r" b="b"/>
            <a:pathLst>
              <a:path w="2758754" h="2469084">
                <a:moveTo>
                  <a:pt x="0" y="0"/>
                </a:moveTo>
                <a:lnTo>
                  <a:pt x="2758754" y="0"/>
                </a:lnTo>
                <a:lnTo>
                  <a:pt x="2758754" y="2469085"/>
                </a:lnTo>
                <a:lnTo>
                  <a:pt x="0" y="2469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9088" y="64277"/>
            <a:ext cx="7048145" cy="210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6"/>
              </a:lnSpc>
            </a:pPr>
            <a:r>
              <a:rPr lang="en-US" sz="5946" b="1" spc="582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JAM LAYANAN</a:t>
            </a:r>
          </a:p>
          <a:p>
            <a:pPr marL="0" lvl="0" indent="0" algn="l">
              <a:lnSpc>
                <a:spcPts val="8206"/>
              </a:lnSpc>
              <a:spcBef>
                <a:spcPct val="0"/>
              </a:spcBef>
            </a:pPr>
            <a:r>
              <a:rPr lang="en-US" sz="5946" b="1" spc="582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PERPUSTAKAAN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95429" y="2805790"/>
            <a:ext cx="4535644" cy="638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SENIN - SELASA</a:t>
            </a:r>
          </a:p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08.00 -14.00</a:t>
            </a:r>
          </a:p>
          <a:p>
            <a:pPr algn="ctr">
              <a:lnSpc>
                <a:spcPts val="3709"/>
              </a:lnSpc>
            </a:pPr>
            <a:endParaRPr lang="en-US" sz="264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RABU - KAMIS</a:t>
            </a:r>
          </a:p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08.00 - 20.00</a:t>
            </a:r>
          </a:p>
          <a:p>
            <a:pPr algn="ctr">
              <a:lnSpc>
                <a:spcPts val="3709"/>
              </a:lnSpc>
            </a:pPr>
            <a:endParaRPr lang="en-US" sz="264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JUMAT</a:t>
            </a:r>
          </a:p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10.00 - 20.00</a:t>
            </a:r>
          </a:p>
          <a:p>
            <a:pPr algn="ctr">
              <a:lnSpc>
                <a:spcPts val="3709"/>
              </a:lnSpc>
            </a:pPr>
            <a:endParaRPr lang="en-US" sz="264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SABTU</a:t>
            </a:r>
          </a:p>
          <a:p>
            <a:pPr algn="ctr">
              <a:lnSpc>
                <a:spcPts val="3709"/>
              </a:lnSpc>
            </a:pPr>
            <a:r>
              <a:rPr lang="en-US" sz="26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08.00 - 17.00</a:t>
            </a:r>
          </a:p>
          <a:p>
            <a:pPr algn="ctr">
              <a:lnSpc>
                <a:spcPts val="3709"/>
              </a:lnSpc>
            </a:pPr>
            <a:endParaRPr lang="en-US" sz="264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589"/>
              </a:lnSpc>
            </a:pPr>
            <a:r>
              <a:rPr lang="en-US" sz="18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Minggu dan Tanggal Merah Libur</a:t>
            </a:r>
          </a:p>
          <a:p>
            <a:pPr algn="ctr">
              <a:lnSpc>
                <a:spcPts val="3709"/>
              </a:lnSpc>
            </a:pPr>
            <a:endParaRPr lang="en-US" sz="184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30119" y="3818229"/>
            <a:ext cx="8351226" cy="4514382"/>
          </a:xfrm>
          <a:custGeom>
            <a:avLst/>
            <a:gdLst/>
            <a:ahLst/>
            <a:cxnLst/>
            <a:rect l="l" t="t" r="r" b="b"/>
            <a:pathLst>
              <a:path w="8351226" h="4514382">
                <a:moveTo>
                  <a:pt x="0" y="0"/>
                </a:moveTo>
                <a:lnTo>
                  <a:pt x="8351226" y="0"/>
                </a:lnTo>
                <a:lnTo>
                  <a:pt x="8351226" y="4514382"/>
                </a:lnTo>
                <a:lnTo>
                  <a:pt x="0" y="451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97" b="-549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0845" y="3942054"/>
            <a:ext cx="9137054" cy="1860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9"/>
              </a:lnSpc>
            </a:pPr>
            <a:r>
              <a:rPr lang="en-US" sz="2782" b="1" spc="272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CIVITAS AKADEMIKA USB YPKP</a:t>
            </a:r>
          </a:p>
          <a:p>
            <a:pPr marL="428044" lvl="1" indent="-214022" algn="just">
              <a:lnSpc>
                <a:spcPts val="2735"/>
              </a:lnSpc>
              <a:buAutoNum type="arabicPeriod"/>
            </a:pPr>
            <a:r>
              <a:rPr lang="en-US" sz="1982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Mahasiswa, dosen &amp; staf USB YPKP dapat menjadi anggota perpustakaan</a:t>
            </a:r>
          </a:p>
          <a:p>
            <a:pPr marL="428044" lvl="1" indent="-214022" algn="just">
              <a:lnSpc>
                <a:spcPts val="2735"/>
              </a:lnSpc>
              <a:spcBef>
                <a:spcPct val="0"/>
              </a:spcBef>
              <a:buAutoNum type="arabicPeriod"/>
            </a:pPr>
            <a:r>
              <a:rPr lang="en-US" sz="1982" spc="19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Pendaftaran keanggotaan FPPTI  dapat dilakukan di perpustakaan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942" y="6313935"/>
            <a:ext cx="9408868" cy="116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9"/>
              </a:lnSpc>
            </a:pPr>
            <a:r>
              <a:rPr lang="en-US" sz="2782" b="1" spc="272" dirty="0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NON CIVITAS USB YPKP</a:t>
            </a:r>
          </a:p>
          <a:p>
            <a:pPr marL="428044" lvl="1" indent="-214022" algn="just">
              <a:lnSpc>
                <a:spcPts val="2735"/>
              </a:lnSpc>
              <a:buAutoNum type="arabicPeriod"/>
            </a:pP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Registrasi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; Akses </a:t>
            </a: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informasi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baca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di </a:t>
            </a: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tempat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serta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fotokopi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marL="428044" lvl="1" indent="-214022" algn="just">
              <a:lnSpc>
                <a:spcPts val="2735"/>
              </a:lnSpc>
              <a:spcBef>
                <a:spcPct val="0"/>
              </a:spcBef>
              <a:buAutoNum type="arabicPeriod"/>
            </a:pP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Pemilik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Kartu FPPTI → Akses </a:t>
            </a: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layanan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di </a:t>
            </a:r>
            <a:r>
              <a:rPr lang="en-US" sz="1982" spc="194" dirty="0" err="1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Perpustakaan</a:t>
            </a:r>
            <a:r>
              <a:rPr lang="en-US" sz="1982" spc="194" dirty="0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 USB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59222" y="251440"/>
            <a:ext cx="9264477" cy="210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6"/>
              </a:lnSpc>
              <a:spcBef>
                <a:spcPct val="0"/>
              </a:spcBef>
            </a:pPr>
            <a:r>
              <a:rPr lang="en-US" sz="5946" b="1" spc="582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KEANGGOTAAN PERPUSTAKAAN USB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1963203"/>
            <a:chOff x="0" y="0"/>
            <a:chExt cx="5016842" cy="51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17058"/>
            </a:xfrm>
            <a:custGeom>
              <a:avLst/>
              <a:gdLst/>
              <a:ahLst/>
              <a:cxnLst/>
              <a:rect l="l" t="t" r="r" b="b"/>
              <a:pathLst>
                <a:path w="5016842" h="517058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1114" y="2354885"/>
            <a:ext cx="11200718" cy="6903415"/>
            <a:chOff x="0" y="0"/>
            <a:chExt cx="2949983" cy="1818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49983" cy="1818183"/>
            </a:xfrm>
            <a:custGeom>
              <a:avLst/>
              <a:gdLst/>
              <a:ahLst/>
              <a:cxnLst/>
              <a:rect l="l" t="t" r="r" b="b"/>
              <a:pathLst>
                <a:path w="2949983" h="1818183">
                  <a:moveTo>
                    <a:pt x="0" y="0"/>
                  </a:moveTo>
                  <a:lnTo>
                    <a:pt x="2949983" y="0"/>
                  </a:lnTo>
                  <a:lnTo>
                    <a:pt x="2949983" y="1818183"/>
                  </a:lnTo>
                  <a:lnTo>
                    <a:pt x="0" y="1818183"/>
                  </a:lnTo>
                  <a:close/>
                </a:path>
              </a:pathLst>
            </a:custGeom>
            <a:solidFill>
              <a:srgbClr val="1C5739"/>
            </a:solidFill>
            <a:ln w="85725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949983" cy="1837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581470" y="-646442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6" y="0"/>
                </a:lnTo>
                <a:lnTo>
                  <a:pt x="3256086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45731" y="4367027"/>
            <a:ext cx="8742269" cy="5245361"/>
          </a:xfrm>
          <a:custGeom>
            <a:avLst/>
            <a:gdLst/>
            <a:ahLst/>
            <a:cxnLst/>
            <a:rect l="l" t="t" r="r" b="b"/>
            <a:pathLst>
              <a:path w="8742269" h="5245361">
                <a:moveTo>
                  <a:pt x="0" y="0"/>
                </a:moveTo>
                <a:lnTo>
                  <a:pt x="8742269" y="0"/>
                </a:lnTo>
                <a:lnTo>
                  <a:pt x="8742269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63272" y="111819"/>
            <a:ext cx="11465774" cy="17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4782" b="1" spc="46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JENIS LAYANAN PERPUSTAKAAN PUSTAKALAYA USB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4616" y="2789524"/>
            <a:ext cx="10519172" cy="598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1.Layanan Baca di tempat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2.Layanan Sirkulasi (Peminjaman, pengembalian, perpanjangan koleksi)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3.Layanan Referensi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5.layanan E-book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6.Layanan Jurnal (cetak dan elektronik)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7.Layanan Bebas Perpustakaan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8.Layanan Cek Plagiarisme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9.Layanan Repository atau Unggah Karya Ilmiah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10.Layanan Perpanjangan Pinjaman Online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11.Layanan Literasi Informasi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12.Layanan Konsultasi Riset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13.Layanan Silang Layan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14.Layanan Pengaduan/keluhan</a:t>
            </a:r>
          </a:p>
          <a:p>
            <a:pPr algn="l">
              <a:lnSpc>
                <a:spcPts val="3409"/>
              </a:lnSpc>
            </a:pPr>
            <a:r>
              <a:rPr lang="en-US" sz="243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15.Layanan Sosial Media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1963203"/>
            <a:chOff x="0" y="0"/>
            <a:chExt cx="5016842" cy="51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17058"/>
            </a:xfrm>
            <a:custGeom>
              <a:avLst/>
              <a:gdLst/>
              <a:ahLst/>
              <a:cxnLst/>
              <a:rect l="l" t="t" r="r" b="b"/>
              <a:pathLst>
                <a:path w="5016842" h="517058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1114" y="2354885"/>
            <a:ext cx="17619715" cy="6903415"/>
            <a:chOff x="0" y="0"/>
            <a:chExt cx="4640583" cy="1818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0583" cy="1818183"/>
            </a:xfrm>
            <a:custGeom>
              <a:avLst/>
              <a:gdLst/>
              <a:ahLst/>
              <a:cxnLst/>
              <a:rect l="l" t="t" r="r" b="b"/>
              <a:pathLst>
                <a:path w="4640583" h="1818183">
                  <a:moveTo>
                    <a:pt x="0" y="0"/>
                  </a:moveTo>
                  <a:lnTo>
                    <a:pt x="4640583" y="0"/>
                  </a:lnTo>
                  <a:lnTo>
                    <a:pt x="4640583" y="1818183"/>
                  </a:lnTo>
                  <a:lnTo>
                    <a:pt x="0" y="1818183"/>
                  </a:lnTo>
                  <a:close/>
                </a:path>
              </a:pathLst>
            </a:custGeom>
            <a:solidFill>
              <a:srgbClr val="1C5739"/>
            </a:solidFill>
            <a:ln w="85725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640583" cy="1837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581470" y="-646442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6" y="0"/>
                </a:lnTo>
                <a:lnTo>
                  <a:pt x="3256086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88209" y="3520692"/>
            <a:ext cx="3640750" cy="4854334"/>
          </a:xfrm>
          <a:custGeom>
            <a:avLst/>
            <a:gdLst/>
            <a:ahLst/>
            <a:cxnLst/>
            <a:rect l="l" t="t" r="r" b="b"/>
            <a:pathLst>
              <a:path w="3640750" h="4854334">
                <a:moveTo>
                  <a:pt x="0" y="0"/>
                </a:moveTo>
                <a:lnTo>
                  <a:pt x="3640751" y="0"/>
                </a:lnTo>
                <a:lnTo>
                  <a:pt x="3640751" y="4854333"/>
                </a:lnTo>
                <a:lnTo>
                  <a:pt x="0" y="4854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0" cap="sq">
            <a:solidFill>
              <a:srgbClr val="009245"/>
            </a:solidFill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674616" y="2869717"/>
            <a:ext cx="9607751" cy="608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1"/>
              </a:lnSpc>
            </a:pPr>
            <a:r>
              <a:rPr lang="en-US" sz="288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KODE</a:t>
            </a:r>
          </a:p>
          <a:p>
            <a:pPr algn="l">
              <a:lnSpc>
                <a:spcPts val="4041"/>
              </a:lnSpc>
            </a:pPr>
            <a:endParaRPr lang="en-US" sz="2886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000   Ilmu Komputer, Ilmu Informasi &amp; Karya Umum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100    Filsafat dan Psikologi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200   Agama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300   Ilmu sosial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400   Bahasa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500   Ilmu-ilmu murni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600   Teknologi, ilmu terapan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700   Seni, rekreasi &amp; olahraga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800   Kesusastraan</a:t>
            </a:r>
          </a:p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900   Sejarah &amp; geografi</a:t>
            </a:r>
          </a:p>
        </p:txBody>
      </p:sp>
      <p:sp>
        <p:nvSpPr>
          <p:cNvPr id="13" name="Freeform 13"/>
          <p:cNvSpPr/>
          <p:nvPr/>
        </p:nvSpPr>
        <p:spPr>
          <a:xfrm rot="-8499505">
            <a:off x="13396260" y="4750329"/>
            <a:ext cx="1009130" cy="1394307"/>
          </a:xfrm>
          <a:custGeom>
            <a:avLst/>
            <a:gdLst/>
            <a:ahLst/>
            <a:cxnLst/>
            <a:rect l="l" t="t" r="r" b="b"/>
            <a:pathLst>
              <a:path w="1009130" h="1394307">
                <a:moveTo>
                  <a:pt x="0" y="0"/>
                </a:moveTo>
                <a:lnTo>
                  <a:pt x="1009130" y="0"/>
                </a:lnTo>
                <a:lnTo>
                  <a:pt x="1009130" y="1394307"/>
                </a:lnTo>
                <a:lnTo>
                  <a:pt x="0" y="1394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63272" y="28184"/>
            <a:ext cx="11465774" cy="1388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4782" b="1" spc="46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KLASIFIKASI KOLEKSI</a:t>
            </a:r>
          </a:p>
          <a:p>
            <a:pPr marL="0" lvl="0" indent="0" algn="ctr">
              <a:lnSpc>
                <a:spcPts val="3978"/>
              </a:lnSpc>
              <a:spcBef>
                <a:spcPct val="0"/>
              </a:spcBef>
            </a:pPr>
            <a:r>
              <a:rPr lang="en-US" sz="2883" spc="28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SISTEM PENOMORAN KOLEKSI BUKU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29047" y="4948553"/>
            <a:ext cx="1987805" cy="34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Nomor klasifikasi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12939638" y="6005008"/>
            <a:ext cx="1532393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TextBox 17"/>
          <p:cNvSpPr txBox="1"/>
          <p:nvPr/>
        </p:nvSpPr>
        <p:spPr>
          <a:xfrm>
            <a:off x="14472031" y="5861006"/>
            <a:ext cx="3116828" cy="54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56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 huruf nama pertama belakang penulis</a:t>
            </a:r>
          </a:p>
        </p:txBody>
      </p:sp>
      <p:sp>
        <p:nvSpPr>
          <p:cNvPr id="18" name="Freeform 18"/>
          <p:cNvSpPr/>
          <p:nvPr/>
        </p:nvSpPr>
        <p:spPr>
          <a:xfrm rot="-5613182">
            <a:off x="12972750" y="6115997"/>
            <a:ext cx="1283867" cy="1773910"/>
          </a:xfrm>
          <a:custGeom>
            <a:avLst/>
            <a:gdLst/>
            <a:ahLst/>
            <a:cxnLst/>
            <a:rect l="l" t="t" r="r" b="b"/>
            <a:pathLst>
              <a:path w="1283867" h="1773910">
                <a:moveTo>
                  <a:pt x="0" y="0"/>
                </a:moveTo>
                <a:lnTo>
                  <a:pt x="1283867" y="0"/>
                </a:lnTo>
                <a:lnTo>
                  <a:pt x="1283867" y="1773909"/>
                </a:lnTo>
                <a:lnTo>
                  <a:pt x="0" y="1773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539716" y="7332824"/>
            <a:ext cx="2366467" cy="34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Huruf pertama judul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1963203"/>
            <a:chOff x="0" y="0"/>
            <a:chExt cx="5016842" cy="51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17058"/>
            </a:xfrm>
            <a:custGeom>
              <a:avLst/>
              <a:gdLst/>
              <a:ahLst/>
              <a:cxnLst/>
              <a:rect l="l" t="t" r="r" b="b"/>
              <a:pathLst>
                <a:path w="5016842" h="517058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81470" y="-646442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6" y="0"/>
                </a:lnTo>
                <a:lnTo>
                  <a:pt x="3256086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1963203"/>
            <a:ext cx="18288000" cy="8323797"/>
          </a:xfrm>
          <a:custGeom>
            <a:avLst/>
            <a:gdLst/>
            <a:ahLst/>
            <a:cxnLst/>
            <a:rect l="l" t="t" r="r" b="b"/>
            <a:pathLst>
              <a:path w="18288000" h="8323797">
                <a:moveTo>
                  <a:pt x="0" y="0"/>
                </a:moveTo>
                <a:lnTo>
                  <a:pt x="18288000" y="0"/>
                </a:lnTo>
                <a:lnTo>
                  <a:pt x="18288000" y="8323797"/>
                </a:lnTo>
                <a:lnTo>
                  <a:pt x="0" y="832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46" r="-584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63272" y="191975"/>
            <a:ext cx="11465774" cy="161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6"/>
              </a:lnSpc>
            </a:pPr>
            <a:r>
              <a:rPr lang="en-US" sz="5982" b="1" spc="58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OPAC</a:t>
            </a:r>
          </a:p>
          <a:p>
            <a:pPr marL="0" lvl="0" indent="0" algn="ctr">
              <a:lnSpc>
                <a:spcPts val="3978"/>
              </a:lnSpc>
              <a:spcBef>
                <a:spcPct val="0"/>
              </a:spcBef>
            </a:pPr>
            <a:r>
              <a:rPr lang="en-US" sz="2883" b="1" spc="28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ONLINE PUBLIC ACCES CATALOG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1963203"/>
            <a:chOff x="0" y="0"/>
            <a:chExt cx="5016842" cy="517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17058"/>
            </a:xfrm>
            <a:custGeom>
              <a:avLst/>
              <a:gdLst/>
              <a:ahLst/>
              <a:cxnLst/>
              <a:rect l="l" t="t" r="r" b="b"/>
              <a:pathLst>
                <a:path w="5016842" h="517058">
                  <a:moveTo>
                    <a:pt x="0" y="0"/>
                  </a:moveTo>
                  <a:lnTo>
                    <a:pt x="5016842" y="0"/>
                  </a:lnTo>
                  <a:lnTo>
                    <a:pt x="5016842" y="517058"/>
                  </a:lnTo>
                  <a:lnTo>
                    <a:pt x="0" y="51705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36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1114" y="2354885"/>
            <a:ext cx="17619715" cy="6903415"/>
            <a:chOff x="0" y="0"/>
            <a:chExt cx="4640583" cy="1818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40583" cy="1818183"/>
            </a:xfrm>
            <a:custGeom>
              <a:avLst/>
              <a:gdLst/>
              <a:ahLst/>
              <a:cxnLst/>
              <a:rect l="l" t="t" r="r" b="b"/>
              <a:pathLst>
                <a:path w="4640583" h="1818183">
                  <a:moveTo>
                    <a:pt x="0" y="0"/>
                  </a:moveTo>
                  <a:lnTo>
                    <a:pt x="4640583" y="0"/>
                  </a:lnTo>
                  <a:lnTo>
                    <a:pt x="4640583" y="1818183"/>
                  </a:lnTo>
                  <a:lnTo>
                    <a:pt x="0" y="1818183"/>
                  </a:lnTo>
                  <a:close/>
                </a:path>
              </a:pathLst>
            </a:custGeom>
            <a:solidFill>
              <a:srgbClr val="1C5739"/>
            </a:solidFill>
            <a:ln w="85725" cap="sq">
              <a:solidFill>
                <a:srgbClr val="66BB6A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640583" cy="1837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581470" y="-646442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6" y="0"/>
                </a:lnTo>
                <a:lnTo>
                  <a:pt x="3256086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4616" y="3801236"/>
            <a:ext cx="7938101" cy="4010713"/>
          </a:xfrm>
          <a:custGeom>
            <a:avLst/>
            <a:gdLst/>
            <a:ahLst/>
            <a:cxnLst/>
            <a:rect l="l" t="t" r="r" b="b"/>
            <a:pathLst>
              <a:path w="7938101" h="4010713">
                <a:moveTo>
                  <a:pt x="0" y="0"/>
                </a:moveTo>
                <a:lnTo>
                  <a:pt x="7938102" y="0"/>
                </a:lnTo>
                <a:lnTo>
                  <a:pt x="7938102" y="4010713"/>
                </a:lnTo>
                <a:lnTo>
                  <a:pt x="0" y="4010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79830" y="119390"/>
            <a:ext cx="11465774" cy="86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4782" spc="46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ALAT TELUSUR KOLEKSI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3976" y="7879224"/>
            <a:ext cx="8273991" cy="4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245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opac-pustakalaya.usbypkp.ac.id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4616" y="3160786"/>
            <a:ext cx="8273991" cy="4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245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Katalog perpustakaan pustakalaya USB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0447" y="3920779"/>
            <a:ext cx="7594739" cy="371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009" lvl="1" indent="-325005" algn="l">
              <a:lnSpc>
                <a:spcPts val="4214"/>
              </a:lnSpc>
              <a:buAutoNum type="arabicPeriod"/>
            </a:pPr>
            <a:r>
              <a:rPr lang="en-US" sz="30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Pengguna membuka browser</a:t>
            </a:r>
          </a:p>
          <a:p>
            <a:pPr marL="650009" lvl="1" indent="-325005" algn="l">
              <a:lnSpc>
                <a:spcPts val="4214"/>
              </a:lnSpc>
              <a:buAutoNum type="arabicPeriod"/>
            </a:pPr>
            <a:r>
              <a:rPr lang="en-US" sz="30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Pengguna mengetikan pada addres bar : </a:t>
            </a:r>
            <a:r>
              <a:rPr lang="en-US" sz="3010">
                <a:solidFill>
                  <a:srgbClr val="38B6FF"/>
                </a:solidFill>
                <a:latin typeface="Open Sans"/>
                <a:ea typeface="Open Sans"/>
                <a:cs typeface="Open Sans"/>
                <a:sym typeface="Open Sans"/>
              </a:rPr>
              <a:t>opac-pustakalaya.usbypkp.ac.id/</a:t>
            </a:r>
          </a:p>
          <a:p>
            <a:pPr marL="650009" lvl="1" indent="-325005" algn="l">
              <a:lnSpc>
                <a:spcPts val="4214"/>
              </a:lnSpc>
              <a:buAutoNum type="arabicPeriod"/>
            </a:pPr>
            <a:r>
              <a:rPr lang="en-US" sz="30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Maka akan muncul tampilan homepage OPAC</a:t>
            </a:r>
          </a:p>
          <a:p>
            <a:pPr marL="650009" lvl="1" indent="-325005" algn="l">
              <a:lnSpc>
                <a:spcPts val="4214"/>
              </a:lnSpc>
              <a:buAutoNum type="arabicPeriod"/>
            </a:pPr>
            <a:r>
              <a:rPr lang="en-US" sz="301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Pengguna mengetikan judul/kata kunci pada menu pencarian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1452</Words>
  <Application>Microsoft Office PowerPoint</Application>
  <PresentationFormat>Custom</PresentationFormat>
  <Paragraphs>253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Montserrat Classic</vt:lpstr>
      <vt:lpstr>Calibri</vt:lpstr>
      <vt:lpstr>Poppins</vt:lpstr>
      <vt:lpstr>Open Sans Bold</vt:lpstr>
      <vt:lpstr>Bree Serif</vt:lpstr>
      <vt:lpstr>Dosis Ultra-Bold</vt:lpstr>
      <vt:lpstr>Open Sauce Bold</vt:lpstr>
      <vt:lpstr>Open Sans</vt:lpstr>
      <vt:lpstr>Dreaming Outloud Sans</vt:lpstr>
      <vt:lpstr>Poppins Bold</vt:lpstr>
      <vt:lpstr>Open Sans Extra Bold</vt:lpstr>
      <vt:lpstr>Montserrat Classic Bold</vt:lpstr>
      <vt:lpstr>Arial</vt:lpstr>
      <vt:lpstr>Open Sauce</vt:lpstr>
      <vt:lpstr>Poppins Semi-Bold</vt:lpstr>
      <vt:lpstr>Open Sauce Italics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LITERASI INFORMASI 2024</dc:title>
  <dc:creator>Usbypkp</dc:creator>
  <cp:lastModifiedBy>ypkp usb</cp:lastModifiedBy>
  <cp:revision>5</cp:revision>
  <dcterms:created xsi:type="dcterms:W3CDTF">2006-08-16T00:00:00Z</dcterms:created>
  <dcterms:modified xsi:type="dcterms:W3CDTF">2025-12-11T04:54:02Z</dcterms:modified>
  <dc:identifier>DAG2suwQQhw</dc:identifier>
</cp:coreProperties>
</file>